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59" r:id="rId5"/>
    <p:sldId id="257" r:id="rId6"/>
    <p:sldId id="262" r:id="rId7"/>
    <p:sldId id="270" r:id="rId8"/>
    <p:sldId id="263" r:id="rId9"/>
    <p:sldId id="269" r:id="rId10"/>
    <p:sldId id="260" r:id="rId11"/>
    <p:sldId id="271" r:id="rId12"/>
    <p:sldId id="272" r:id="rId13"/>
    <p:sldId id="273" r:id="rId14"/>
    <p:sldId id="266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7933C"/>
    <a:srgbClr val="00600B"/>
    <a:srgbClr val="DEE8CA"/>
    <a:srgbClr val="2424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2" autoAdjust="0"/>
  </p:normalViewPr>
  <p:slideViewPr>
    <p:cSldViewPr>
      <p:cViewPr varScale="1">
        <p:scale>
          <a:sx n="155" d="100"/>
          <a:sy n="155" d="100"/>
        </p:scale>
        <p:origin x="-35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11227-3636-4AB9-ABF4-2FE2D314469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6FE37-C44B-49C3-9D25-F01F12F9E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78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FE37-C44B-49C3-9D25-F01F12F9EB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74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FE37-C44B-49C3-9D25-F01F12F9EB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147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FE37-C44B-49C3-9D25-F01F12F9EBBF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74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001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04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9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29180EDB-649A-154B-B3F9-FA483F59C64E}" type="datetimeFigureOut">
              <a:rPr lang="ru-RU">
                <a:solidFill>
                  <a:prstClr val="black"/>
                </a:solidFill>
              </a:rPr>
              <a:pPr defTabSz="457200"/>
              <a:t>28.10.2020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8F7A2E5D-F52C-C743-BBAE-8B59F142505F}" type="slidenum">
              <a:rPr lang="ru-RU">
                <a:solidFill>
                  <a:prstClr val="black"/>
                </a:solidFill>
              </a:rPr>
              <a:pPr defTabSz="4572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909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756594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29180EDB-649A-154B-B3F9-FA483F59C64E}" type="datetimeFigureOut">
              <a:rPr lang="ru-RU">
                <a:solidFill>
                  <a:prstClr val="black"/>
                </a:solidFill>
              </a:rPr>
              <a:pPr defTabSz="457200"/>
              <a:t>28.10.2020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8F7A2E5D-F52C-C743-BBAE-8B59F142505F}" type="slidenum">
              <a:rPr lang="ru-RU">
                <a:solidFill>
                  <a:prstClr val="black"/>
                </a:solidFill>
              </a:rPr>
              <a:pPr defTabSz="4572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46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29180EDB-649A-154B-B3F9-FA483F59C64E}" type="datetimeFigureOut">
              <a:rPr lang="ru-RU">
                <a:solidFill>
                  <a:prstClr val="black"/>
                </a:solidFill>
              </a:rPr>
              <a:pPr defTabSz="457200"/>
              <a:t>28.10.2020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8F7A2E5D-F52C-C743-BBAE-8B59F142505F}" type="slidenum">
              <a:rPr lang="ru-RU">
                <a:solidFill>
                  <a:prstClr val="black"/>
                </a:solidFill>
              </a:rPr>
              <a:pPr defTabSz="4572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999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756594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29180EDB-649A-154B-B3F9-FA483F59C64E}" type="datetimeFigureOut">
              <a:rPr lang="ru-RU">
                <a:solidFill>
                  <a:prstClr val="black"/>
                </a:solidFill>
              </a:rPr>
              <a:pPr defTabSz="457200"/>
              <a:t>28.10.2020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8F7A2E5D-F52C-C743-BBAE-8B59F142505F}" type="slidenum">
              <a:rPr lang="ru-RU">
                <a:solidFill>
                  <a:prstClr val="black"/>
                </a:solidFill>
              </a:rPr>
              <a:pPr defTabSz="4572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929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756594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29180EDB-649A-154B-B3F9-FA483F59C64E}" type="datetimeFigureOut">
              <a:rPr lang="ru-RU">
                <a:solidFill>
                  <a:prstClr val="black"/>
                </a:solidFill>
              </a:rPr>
              <a:pPr defTabSz="457200"/>
              <a:t>28.10.2020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8F7A2E5D-F52C-C743-BBAE-8B59F142505F}" type="slidenum">
              <a:rPr lang="ru-RU">
                <a:solidFill>
                  <a:prstClr val="black"/>
                </a:solidFill>
              </a:rPr>
              <a:pPr defTabSz="4572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663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756594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x-none" dirty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8F7A2E5D-F52C-C743-BBAE-8B59F142505F}" type="slidenum">
              <a:rPr lang="ru-RU">
                <a:solidFill>
                  <a:prstClr val="black"/>
                </a:solidFill>
              </a:rPr>
              <a:pPr defTabSz="4572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838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29180EDB-649A-154B-B3F9-FA483F59C64E}" type="datetimeFigureOut">
              <a:rPr lang="ru-RU">
                <a:solidFill>
                  <a:prstClr val="black"/>
                </a:solidFill>
              </a:rPr>
              <a:pPr defTabSz="457200"/>
              <a:t>28.10.2020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8F7A2E5D-F52C-C743-BBAE-8B59F142505F}" type="slidenum">
              <a:rPr lang="ru-RU">
                <a:solidFill>
                  <a:prstClr val="black"/>
                </a:solidFill>
              </a:rPr>
              <a:pPr defTabSz="4572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62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29180EDB-649A-154B-B3F9-FA483F59C64E}" type="datetimeFigureOut">
              <a:rPr lang="ru-RU">
                <a:solidFill>
                  <a:prstClr val="black"/>
                </a:solidFill>
              </a:rPr>
              <a:pPr defTabSz="457200"/>
              <a:t>28.10.2020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8F7A2E5D-F52C-C743-BBAE-8B59F142505F}" type="slidenum">
              <a:rPr lang="ru-RU">
                <a:solidFill>
                  <a:prstClr val="black"/>
                </a:solidFill>
              </a:rPr>
              <a:pPr defTabSz="4572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69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240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29180EDB-649A-154B-B3F9-FA483F59C64E}" type="datetimeFigureOut">
              <a:rPr lang="ru-RU">
                <a:solidFill>
                  <a:prstClr val="black"/>
                </a:solidFill>
              </a:rPr>
              <a:pPr defTabSz="457200"/>
              <a:t>28.10.2020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8F7A2E5D-F52C-C743-BBAE-8B59F142505F}" type="slidenum">
              <a:rPr lang="ru-RU">
                <a:solidFill>
                  <a:prstClr val="black"/>
                </a:solidFill>
              </a:rPr>
              <a:pPr defTabSz="4572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360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756594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29180EDB-649A-154B-B3F9-FA483F59C64E}" type="datetimeFigureOut">
              <a:rPr lang="ru-RU">
                <a:solidFill>
                  <a:prstClr val="black"/>
                </a:solidFill>
              </a:rPr>
              <a:pPr defTabSz="457200"/>
              <a:t>28.10.2020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8F7A2E5D-F52C-C743-BBAE-8B59F142505F}" type="slidenum">
              <a:rPr lang="ru-RU">
                <a:solidFill>
                  <a:prstClr val="black"/>
                </a:solidFill>
              </a:rPr>
              <a:pPr defTabSz="4572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44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29180EDB-649A-154B-B3F9-FA483F59C64E}" type="datetimeFigureOut">
              <a:rPr lang="ru-RU">
                <a:solidFill>
                  <a:prstClr val="black"/>
                </a:solidFill>
              </a:rPr>
              <a:pPr defTabSz="457200"/>
              <a:t>28.10.2020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8F7A2E5D-F52C-C743-BBAE-8B59F142505F}" type="slidenum">
              <a:rPr lang="ru-RU">
                <a:solidFill>
                  <a:prstClr val="black"/>
                </a:solidFill>
              </a:rPr>
              <a:pPr defTabSz="4572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199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736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933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6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624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084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904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92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732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294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318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719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88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8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5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39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77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67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796A-5C7A-44D7-9EBD-E6F0ED51FAE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91FC-1EC4-4030-B251-48457D45E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73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4796A-5C7A-44D7-9EBD-E6F0ED51FAE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391FC-1EC4-4030-B251-48457D45E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35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5599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4796A-5C7A-44D7-9EBD-E6F0ED51FA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391FC-1EC4-4030-B251-48457D45E63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78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images.yandex.ru/yandsearch?lr=191&amp;noreask=1&amp;ed=1&amp;text=%D1%84%D0%BE%D1%82%D0%BE%20%D0%B4%D0%BE%D1%81%D0%BA%D0%B0&amp;p=5&amp;img_url=stroi-master.com.ua/images/stories/doska%20obreznaia.jpg&amp;rpt=sim" TargetMode="External"/><Relationship Id="rId7" Type="http://schemas.openxmlformats.org/officeDocument/2006/relationships/hyperlink" Target="http://images.yandex.ru/yandsearch?rpt=simage&amp;ed=1&amp;text=%D0%B1%D1%80%D1%83%D1%81%D0%BE%D0%BA%20%D1%84%D0%BE%D1%82%D0%BE&amp;p=2&amp;img_url=www.woodstockhouse.ru/images/brus%2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images.yandex.ru/yandsearch?lr=191&amp;noreask=1&amp;ed=1&amp;text=%D0%B1%D1%80%D1%83%D1%81%20%D1%84%D0%BE%D1%82%D0%BE&amp;p=20&amp;img_url=images01.olx.ru/ui/5/48/55/1271933395_89294355_1-----1271933395.jpg&amp;rpt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Direct Deliveries of Forest Products, Timber, and Pellets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Изображение 6" descr="bioles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9691" y="466335"/>
            <a:ext cx="1574603" cy="99047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8032" y="4659982"/>
            <a:ext cx="77724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solidFill>
                  <a:schemeClr val="bg1"/>
                </a:solidFill>
              </a:rPr>
              <a:t>September</a:t>
            </a:r>
            <a:r>
              <a:rPr lang="ru-RU" sz="1600" dirty="0">
                <a:solidFill>
                  <a:schemeClr val="bg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xmlns="" val="50204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47048" cy="857250"/>
          </a:xfrm>
        </p:spPr>
        <p:txBody>
          <a:bodyPr>
            <a:normAutofit fontScale="90000"/>
          </a:bodyPr>
          <a:lstStyle/>
          <a:p>
            <a:r>
              <a:rPr lang="ru-RU" sz="2900" dirty="0">
                <a:solidFill>
                  <a:srgbClr val="77933C"/>
                </a:solidFill>
              </a:rPr>
              <a:t/>
            </a:r>
            <a:br>
              <a:rPr lang="ru-RU" sz="2900" dirty="0">
                <a:solidFill>
                  <a:srgbClr val="77933C"/>
                </a:solidFill>
              </a:rPr>
            </a:br>
            <a:r>
              <a:rPr lang="en-US" sz="2900" dirty="0">
                <a:solidFill>
                  <a:srgbClr val="77933C"/>
                </a:solidFill>
              </a:rPr>
              <a:t>Goals of </a:t>
            </a:r>
            <a:r>
              <a:rPr lang="en-US" sz="2900" dirty="0" err="1">
                <a:solidFill>
                  <a:srgbClr val="77933C"/>
                </a:solidFill>
              </a:rPr>
              <a:t>BioLesProm</a:t>
            </a:r>
            <a:r>
              <a:rPr lang="en-US" sz="2900" dirty="0">
                <a:solidFill>
                  <a:srgbClr val="77933C"/>
                </a:solidFill>
              </a:rPr>
              <a:t>, LLC</a:t>
            </a:r>
            <a:r>
              <a:rPr lang="ru-RU" sz="2900" dirty="0">
                <a:solidFill>
                  <a:srgbClr val="77933C"/>
                </a:solidFill>
              </a:rPr>
              <a:t/>
            </a:r>
            <a:br>
              <a:rPr lang="ru-RU" sz="2900" dirty="0">
                <a:solidFill>
                  <a:srgbClr val="77933C"/>
                </a:solidFill>
              </a:rPr>
            </a:br>
            <a:r>
              <a:rPr lang="it-IT" sz="1800" dirty="0">
                <a:solidFill>
                  <a:srgbClr val="77933C"/>
                </a:solidFill>
              </a:rPr>
              <a:t>Verkhovazhye District, Vologda Region, Russia</a:t>
            </a:r>
            <a:r>
              <a:rPr lang="ru-RU" sz="2200" b="1" dirty="0">
                <a:solidFill>
                  <a:srgbClr val="77933C"/>
                </a:solidFill>
              </a:rPr>
              <a:t/>
            </a:r>
            <a:br>
              <a:rPr lang="ru-RU" sz="2200" b="1" dirty="0">
                <a:solidFill>
                  <a:srgbClr val="77933C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  <a:p>
            <a:r>
              <a:rPr lang="en-US" sz="1400" dirty="0"/>
              <a:t>Entering into long-term contracts for the delivery of birch pulpwood, annual volume of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77933C"/>
                </a:solidFill>
              </a:rPr>
              <a:t>150 </a:t>
            </a:r>
            <a:r>
              <a:rPr lang="en-GB" sz="1400" dirty="0">
                <a:solidFill>
                  <a:srgbClr val="77933C"/>
                </a:solidFill>
              </a:rPr>
              <a:t>thousand m</a:t>
            </a:r>
            <a:r>
              <a:rPr lang="en-GB" sz="1400" baseline="30000" dirty="0">
                <a:solidFill>
                  <a:srgbClr val="77933C"/>
                </a:solidFill>
              </a:rPr>
              <a:t>3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Entering into long-term contracts for the delivery of </a:t>
            </a:r>
            <a:r>
              <a:rPr lang="en-GB" sz="1400" dirty="0"/>
              <a:t>furniture board</a:t>
            </a:r>
            <a:r>
              <a:rPr lang="ru-RU" sz="1400" dirty="0"/>
              <a:t>, </a:t>
            </a:r>
            <a:r>
              <a:rPr lang="en-US" sz="1400" dirty="0"/>
              <a:t>annual volume of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77933C"/>
                </a:solidFill>
              </a:rPr>
              <a:t>20 </a:t>
            </a:r>
            <a:r>
              <a:rPr lang="en-GB" sz="1400" dirty="0">
                <a:solidFill>
                  <a:srgbClr val="77933C"/>
                </a:solidFill>
              </a:rPr>
              <a:t>thousand m</a:t>
            </a:r>
            <a:r>
              <a:rPr lang="en-GB" sz="1400" baseline="30000" dirty="0">
                <a:solidFill>
                  <a:srgbClr val="77933C"/>
                </a:solidFill>
              </a:rPr>
              <a:t>3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endParaRPr lang="ru-RU" sz="1400" dirty="0"/>
          </a:p>
          <a:p>
            <a:r>
              <a:rPr lang="en-US" sz="1400" dirty="0"/>
              <a:t>Entering into long-term contracts for the delivery of </a:t>
            </a:r>
            <a:r>
              <a:rPr lang="en-GB" sz="1400" dirty="0"/>
              <a:t>wood briquettes</a:t>
            </a:r>
            <a:r>
              <a:rPr lang="ru-RU" sz="1400" dirty="0"/>
              <a:t>, </a:t>
            </a:r>
            <a:r>
              <a:rPr lang="en-US" sz="1400" dirty="0"/>
              <a:t>annual volume of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77933C"/>
                </a:solidFill>
              </a:rPr>
              <a:t>15 </a:t>
            </a:r>
            <a:r>
              <a:rPr lang="en-GB" sz="1400" dirty="0">
                <a:solidFill>
                  <a:srgbClr val="77933C"/>
                </a:solidFill>
              </a:rPr>
              <a:t>thousand tons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Entering into long-term contracts for the delivery of </a:t>
            </a:r>
            <a:r>
              <a:rPr lang="en-GB" sz="1400" dirty="0"/>
              <a:t>wood pellets</a:t>
            </a:r>
            <a:r>
              <a:rPr lang="ru-RU" sz="1400" dirty="0"/>
              <a:t>, </a:t>
            </a:r>
            <a:r>
              <a:rPr lang="en-US" sz="1400" dirty="0"/>
              <a:t>annual volume of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77933C"/>
                </a:solidFill>
              </a:rPr>
              <a:t>10 </a:t>
            </a:r>
            <a:r>
              <a:rPr lang="en-GB" sz="1400" dirty="0">
                <a:solidFill>
                  <a:srgbClr val="77933C"/>
                </a:solidFill>
              </a:rPr>
              <a:t>thousand tons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endParaRPr lang="ru-RU" sz="1400" dirty="0"/>
          </a:p>
        </p:txBody>
      </p:sp>
      <p:pic>
        <p:nvPicPr>
          <p:cNvPr id="4" name="Изображение 6" descr="logo_bioles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972" y="269120"/>
            <a:ext cx="1040039" cy="6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085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275040" cy="857250"/>
          </a:xfrm>
        </p:spPr>
        <p:txBody>
          <a:bodyPr>
            <a:normAutofit fontScale="90000"/>
          </a:bodyPr>
          <a:lstStyle/>
          <a:p>
            <a:r>
              <a:rPr lang="ru-RU" sz="2600" dirty="0">
                <a:solidFill>
                  <a:srgbClr val="77933C"/>
                </a:solidFill>
              </a:rPr>
              <a:t/>
            </a:r>
            <a:br>
              <a:rPr lang="ru-RU" sz="2600" dirty="0">
                <a:solidFill>
                  <a:srgbClr val="77933C"/>
                </a:solidFill>
              </a:rPr>
            </a:br>
            <a:r>
              <a:rPr lang="en-GB" sz="2600" dirty="0">
                <a:solidFill>
                  <a:srgbClr val="77933C"/>
                </a:solidFill>
              </a:rPr>
              <a:t>Contacts </a:t>
            </a:r>
            <a:r>
              <a:rPr lang="en-US" sz="2600" dirty="0">
                <a:solidFill>
                  <a:srgbClr val="77933C"/>
                </a:solidFill>
              </a:rPr>
              <a:t>of </a:t>
            </a:r>
            <a:r>
              <a:rPr lang="en-GB" sz="2600" dirty="0" err="1">
                <a:solidFill>
                  <a:srgbClr val="77933C"/>
                </a:solidFill>
              </a:rPr>
              <a:t>BioLesProm</a:t>
            </a:r>
            <a:r>
              <a:rPr lang="en-US" sz="2600" dirty="0">
                <a:solidFill>
                  <a:srgbClr val="77933C"/>
                </a:solidFill>
              </a:rPr>
              <a:t>, LLC</a:t>
            </a:r>
            <a:r>
              <a:rPr lang="ru-RU" sz="2600" dirty="0">
                <a:solidFill>
                  <a:srgbClr val="77933C"/>
                </a:solidFill>
              </a:rPr>
              <a:t/>
            </a:r>
            <a:br>
              <a:rPr lang="ru-RU" sz="2600" dirty="0">
                <a:solidFill>
                  <a:srgbClr val="77933C"/>
                </a:solidFill>
              </a:rPr>
            </a:br>
            <a:r>
              <a:rPr lang="it-IT" sz="1600" dirty="0">
                <a:solidFill>
                  <a:srgbClr val="77933C"/>
                </a:solidFill>
              </a:rPr>
              <a:t>Verkhovazhye District, Vologda Region, Russia</a:t>
            </a:r>
            <a:r>
              <a:rPr lang="ru-RU" sz="2000" b="1" dirty="0">
                <a:solidFill>
                  <a:srgbClr val="77933C"/>
                </a:solidFill>
              </a:rPr>
              <a:t/>
            </a:r>
            <a:br>
              <a:rPr lang="ru-RU" sz="2000" b="1" dirty="0">
                <a:solidFill>
                  <a:srgbClr val="77933C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03598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Taxpayer Identification Number (INN):</a:t>
            </a:r>
            <a:r>
              <a:rPr lang="ru-RU" sz="1400" dirty="0"/>
              <a:t> 3505004605</a:t>
            </a:r>
            <a:r>
              <a:rPr lang="en-US" sz="1400" dirty="0"/>
              <a:t>,</a:t>
            </a:r>
            <a:r>
              <a:rPr lang="ru-RU" sz="1400" dirty="0"/>
              <a:t> </a:t>
            </a:r>
            <a:r>
              <a:rPr lang="en-GB" sz="1400" dirty="0"/>
              <a:t>Tax Registration Reason Code (</a:t>
            </a:r>
            <a:r>
              <a:rPr lang="en-GB" sz="1400" dirty="0" err="1"/>
              <a:t>KPP</a:t>
            </a:r>
            <a:r>
              <a:rPr lang="en-GB" sz="1400" dirty="0"/>
              <a:t>):</a:t>
            </a:r>
            <a:r>
              <a:rPr lang="ru-RU" sz="1400" dirty="0"/>
              <a:t> 350501001</a:t>
            </a:r>
          </a:p>
          <a:p>
            <a:pPr marL="0" indent="0">
              <a:buNone/>
            </a:pPr>
            <a:r>
              <a:rPr lang="en-US" sz="1400" dirty="0"/>
              <a:t>Primary State Registration Number (</a:t>
            </a:r>
            <a:r>
              <a:rPr lang="en-US" sz="1400" dirty="0" err="1"/>
              <a:t>OGRN</a:t>
            </a:r>
            <a:r>
              <a:rPr lang="en-US" sz="1400" dirty="0"/>
              <a:t>):</a:t>
            </a:r>
            <a:r>
              <a:rPr lang="ru-RU" sz="1400" dirty="0"/>
              <a:t> 1083537000810</a:t>
            </a:r>
          </a:p>
          <a:p>
            <a:pPr marL="0" indent="0">
              <a:buNone/>
            </a:pPr>
            <a:r>
              <a:rPr lang="en-GB" sz="1400" dirty="0"/>
              <a:t>Registered Office </a:t>
            </a:r>
            <a:r>
              <a:rPr lang="ru-RU" sz="1400" dirty="0"/>
              <a:t>: </a:t>
            </a:r>
            <a:r>
              <a:rPr lang="en-US" sz="1400" dirty="0"/>
              <a:t>24, </a:t>
            </a:r>
            <a:r>
              <a:rPr lang="en-US" sz="1400" dirty="0" err="1"/>
              <a:t>Parkovaya</a:t>
            </a:r>
            <a:r>
              <a:rPr lang="en-US" sz="1400" dirty="0"/>
              <a:t> St., </a:t>
            </a:r>
            <a:r>
              <a:rPr lang="en-GB" sz="1400" dirty="0" err="1"/>
              <a:t>Verkhovazhye</a:t>
            </a:r>
            <a:r>
              <a:rPr lang="en-GB" sz="1400" dirty="0"/>
              <a:t> Village, </a:t>
            </a:r>
            <a:r>
              <a:rPr lang="ru-RU" sz="1400" dirty="0"/>
              <a:t>162300, </a:t>
            </a:r>
            <a:r>
              <a:rPr lang="en-US" sz="1400" dirty="0"/>
              <a:t>Vologda Region</a:t>
            </a:r>
            <a:endParaRPr lang="ru-RU" sz="1400" dirty="0"/>
          </a:p>
          <a:p>
            <a:pPr marL="0" indent="0">
              <a:buNone/>
            </a:pPr>
            <a:r>
              <a:rPr lang="en-GB" sz="1400" dirty="0"/>
              <a:t>Correspondence Address</a:t>
            </a:r>
            <a:r>
              <a:rPr lang="ru-RU" sz="1400" dirty="0"/>
              <a:t>: </a:t>
            </a:r>
            <a:r>
              <a:rPr lang="en-US" sz="1400" dirty="0"/>
              <a:t>24, </a:t>
            </a:r>
            <a:r>
              <a:rPr lang="en-US" sz="1400" dirty="0" err="1"/>
              <a:t>Parkovaya</a:t>
            </a:r>
            <a:r>
              <a:rPr lang="en-US" sz="1400" dirty="0"/>
              <a:t> St., </a:t>
            </a:r>
            <a:r>
              <a:rPr lang="en-GB" sz="1400" dirty="0" err="1"/>
              <a:t>Verkhovazhye</a:t>
            </a:r>
            <a:r>
              <a:rPr lang="en-GB" sz="1400" dirty="0"/>
              <a:t> Village, </a:t>
            </a:r>
            <a:r>
              <a:rPr lang="ru-RU" sz="1400" dirty="0"/>
              <a:t>162300, </a:t>
            </a:r>
            <a:r>
              <a:rPr lang="en-US" sz="1400" dirty="0"/>
              <a:t>Vologda Region</a:t>
            </a:r>
            <a:endParaRPr lang="ru-RU" sz="1400" dirty="0"/>
          </a:p>
          <a:p>
            <a:pPr marL="0" indent="0">
              <a:buNone/>
            </a:pPr>
            <a:r>
              <a:rPr lang="en-US" sz="1400" dirty="0"/>
              <a:t>Tel</a:t>
            </a:r>
            <a:r>
              <a:rPr lang="ru-RU" sz="1400" dirty="0"/>
              <a:t>. 8-921-716-39-74</a:t>
            </a:r>
          </a:p>
          <a:p>
            <a:pPr marL="0" indent="0">
              <a:buNone/>
            </a:pPr>
            <a:r>
              <a:rPr lang="en-US" sz="1400" dirty="0" err="1"/>
              <a:t>Yulia</a:t>
            </a:r>
            <a:r>
              <a:rPr lang="en-US" sz="1400" dirty="0"/>
              <a:t> </a:t>
            </a:r>
            <a:r>
              <a:rPr lang="en-US" sz="1400" dirty="0" err="1"/>
              <a:t>Sergeevna</a:t>
            </a:r>
            <a:r>
              <a:rPr lang="en-US" sz="1400" dirty="0"/>
              <a:t> </a:t>
            </a:r>
            <a:r>
              <a:rPr lang="en-US" sz="1400" dirty="0" err="1"/>
              <a:t>Rakovets</a:t>
            </a:r>
            <a:r>
              <a:rPr lang="en-US" sz="1400" dirty="0"/>
              <a:t>, General Director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4" name="Изображение 6" descr="logo_bioles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972" y="269120"/>
            <a:ext cx="1040039" cy="6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26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3332" y="2427734"/>
            <a:ext cx="7772400" cy="1102519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Thank you for watching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Изображение 6" descr="bioles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2159" y="1203598"/>
            <a:ext cx="1259682" cy="79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85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66809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азвание 3"/>
          <p:cNvSpPr>
            <a:spLocks noGrp="1"/>
          </p:cNvSpPr>
          <p:nvPr>
            <p:ph type="title"/>
          </p:nvPr>
        </p:nvSpPr>
        <p:spPr>
          <a:xfrm>
            <a:off x="457200" y="345202"/>
            <a:ext cx="1522512" cy="3635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</a:rPr>
              <a:t>Contents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</a:rPr>
              <a:t>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77933C"/>
              </a:solidFill>
              <a:effectLst/>
              <a:uLnTx/>
              <a:uFillTx/>
            </a:endParaRPr>
          </a:p>
        </p:txBody>
      </p:sp>
      <p:pic>
        <p:nvPicPr>
          <p:cNvPr id="9" name="Изображение 2" descr="logo_bioles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974" y="269119"/>
            <a:ext cx="1040039" cy="6527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6983" y="972472"/>
            <a:ext cx="620235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3400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About </a:t>
            </a:r>
            <a:r>
              <a:rPr lang="en-GB" sz="1400" dirty="0" err="1">
                <a:solidFill>
                  <a:srgbClr val="000000"/>
                </a:solidFill>
              </a:rPr>
              <a:t>BioLesProm</a:t>
            </a:r>
            <a:r>
              <a:rPr lang="en-GB" sz="1400" dirty="0">
                <a:solidFill>
                  <a:srgbClr val="000000"/>
                </a:solidFill>
              </a:rPr>
              <a:t>, LLC</a:t>
            </a:r>
            <a:endParaRPr lang="en-US" sz="1400" dirty="0">
              <a:solidFill>
                <a:srgbClr val="000000"/>
              </a:solidFill>
            </a:endParaRPr>
          </a:p>
          <a:p>
            <a:pPr marL="342900" indent="-23400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Our Products</a:t>
            </a:r>
            <a:endParaRPr lang="ru-RU" sz="1400" dirty="0">
              <a:solidFill>
                <a:srgbClr val="000000"/>
              </a:solidFill>
            </a:endParaRPr>
          </a:p>
          <a:p>
            <a:pPr marL="342900" indent="-23400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GB" sz="1400" dirty="0"/>
              <a:t>Environment</a:t>
            </a:r>
            <a:r>
              <a:rPr lang="ru-RU" sz="1400" dirty="0"/>
              <a:t> </a:t>
            </a:r>
            <a:r>
              <a:rPr lang="en-US" sz="1400" dirty="0"/>
              <a:t>and Social Accountability</a:t>
            </a:r>
            <a:endParaRPr lang="ru-RU" sz="1400" dirty="0">
              <a:solidFill>
                <a:srgbClr val="000000"/>
              </a:solidFill>
            </a:endParaRPr>
          </a:p>
          <a:p>
            <a:pPr marL="342900" indent="-23400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96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4377" y="770697"/>
            <a:ext cx="36787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77933C"/>
                </a:solidFill>
              </a:rPr>
              <a:t>BioLesProm</a:t>
            </a:r>
            <a:r>
              <a:rPr lang="en-US" sz="1400" b="1" dirty="0">
                <a:solidFill>
                  <a:srgbClr val="77933C"/>
                </a:solidFill>
              </a:rPr>
              <a:t>, LLC was founded in 2008 in northwest Russia, the Vologda Region</a:t>
            </a:r>
            <a:r>
              <a:rPr lang="ru-RU" sz="1400" b="1" dirty="0">
                <a:solidFill>
                  <a:srgbClr val="77933C"/>
                </a:solidFill>
              </a:rPr>
              <a:t>.</a:t>
            </a:r>
            <a:endParaRPr lang="en-US" sz="1400" b="1" dirty="0">
              <a:solidFill>
                <a:srgbClr val="77933C"/>
              </a:solidFill>
            </a:endParaRPr>
          </a:p>
          <a:p>
            <a:endParaRPr lang="en-US" dirty="0">
              <a:solidFill>
                <a:srgbClr val="77933C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77933C"/>
              </a:buClr>
              <a:buFont typeface="Arial" pitchFamily="34" charset="0"/>
              <a:buChar char="•"/>
            </a:pPr>
            <a:r>
              <a:rPr lang="en-GB" sz="1200" dirty="0"/>
              <a:t>Our region </a:t>
            </a:r>
            <a:r>
              <a:rPr lang="en-US" sz="1200" dirty="0"/>
              <a:t>stands at the head of constituent entities of the Russian Federation in timber resources</a:t>
            </a:r>
            <a:r>
              <a:rPr lang="ru-RU" sz="1200" dirty="0"/>
              <a:t>.</a:t>
            </a:r>
            <a:endParaRPr lang="en-US" sz="1200" dirty="0"/>
          </a:p>
          <a:p>
            <a:pPr marL="285750" indent="-285750">
              <a:spcAft>
                <a:spcPts val="600"/>
              </a:spcAft>
              <a:buClr>
                <a:srgbClr val="77933C"/>
              </a:buClr>
              <a:buFont typeface="Arial" pitchFamily="34" charset="0"/>
              <a:buChar char="•"/>
            </a:pPr>
            <a:r>
              <a:rPr lang="en-US" sz="1200" dirty="0"/>
              <a:t>The total forest area of the Vologda Region is </a:t>
            </a:r>
            <a:r>
              <a:rPr lang="ru-RU" sz="1200" dirty="0">
                <a:solidFill>
                  <a:srgbClr val="77933C"/>
                </a:solidFill>
              </a:rPr>
              <a:t>72%</a:t>
            </a:r>
            <a:r>
              <a:rPr lang="ru-RU" sz="1200" dirty="0"/>
              <a:t> </a:t>
            </a:r>
            <a:r>
              <a:rPr lang="en-US" sz="1200" dirty="0"/>
              <a:t>of the Region’s territory </a:t>
            </a:r>
            <a:r>
              <a:rPr lang="ru-RU" sz="1200" dirty="0">
                <a:solidFill>
                  <a:srgbClr val="77933C"/>
                </a:solidFill>
              </a:rPr>
              <a:t>(11</a:t>
            </a:r>
            <a:r>
              <a:rPr lang="en-US" sz="1200" dirty="0">
                <a:solidFill>
                  <a:srgbClr val="77933C"/>
                </a:solidFill>
              </a:rPr>
              <a:t>.</a:t>
            </a:r>
            <a:r>
              <a:rPr lang="ru-RU" sz="1200" dirty="0">
                <a:solidFill>
                  <a:srgbClr val="77933C"/>
                </a:solidFill>
              </a:rPr>
              <a:t>7 </a:t>
            </a:r>
            <a:r>
              <a:rPr lang="en-GB" sz="1200" dirty="0">
                <a:solidFill>
                  <a:srgbClr val="77933C"/>
                </a:solidFill>
              </a:rPr>
              <a:t>million hectares</a:t>
            </a:r>
            <a:r>
              <a:rPr lang="ru-RU" sz="1200" dirty="0">
                <a:solidFill>
                  <a:srgbClr val="77933C"/>
                </a:solidFill>
              </a:rPr>
              <a:t>)</a:t>
            </a:r>
            <a:r>
              <a:rPr lang="ru-RU" sz="1200" dirty="0"/>
              <a:t>.</a:t>
            </a:r>
          </a:p>
          <a:p>
            <a:pPr marL="285750" indent="-285750">
              <a:spcAft>
                <a:spcPts val="600"/>
              </a:spcAft>
              <a:buClr>
                <a:srgbClr val="77933C"/>
              </a:buClr>
              <a:buFont typeface="Arial" pitchFamily="34" charset="0"/>
              <a:buChar char="•"/>
            </a:pPr>
            <a:r>
              <a:rPr lang="en-US" sz="1200" b="1" dirty="0">
                <a:solidFill>
                  <a:srgbClr val="77933C"/>
                </a:solidFill>
              </a:rPr>
              <a:t>The volume of timber </a:t>
            </a:r>
            <a:r>
              <a:rPr lang="en-GB" sz="1200" b="1" dirty="0">
                <a:solidFill>
                  <a:srgbClr val="77933C"/>
                </a:solidFill>
              </a:rPr>
              <a:t>is over</a:t>
            </a:r>
            <a:r>
              <a:rPr lang="ru-RU" sz="1200" b="1" dirty="0">
                <a:solidFill>
                  <a:srgbClr val="77933C"/>
                </a:solidFill>
              </a:rPr>
              <a:t> 1</a:t>
            </a:r>
            <a:r>
              <a:rPr lang="en-US" sz="1200" b="1" dirty="0">
                <a:solidFill>
                  <a:srgbClr val="77933C"/>
                </a:solidFill>
              </a:rPr>
              <a:t>.</a:t>
            </a:r>
            <a:r>
              <a:rPr lang="ru-RU" sz="1200" b="1" dirty="0">
                <a:solidFill>
                  <a:srgbClr val="77933C"/>
                </a:solidFill>
              </a:rPr>
              <a:t>7 </a:t>
            </a:r>
            <a:r>
              <a:rPr lang="en-GB" sz="1200" b="1" dirty="0">
                <a:solidFill>
                  <a:srgbClr val="77933C"/>
                </a:solidFill>
              </a:rPr>
              <a:t>billion m³</a:t>
            </a:r>
            <a:r>
              <a:rPr lang="ru-RU" sz="1200" b="1" dirty="0"/>
              <a:t>.</a:t>
            </a:r>
          </a:p>
          <a:p>
            <a:pPr marL="285750" indent="-285750">
              <a:spcAft>
                <a:spcPts val="600"/>
              </a:spcAft>
              <a:buClr>
                <a:srgbClr val="77933C"/>
              </a:buClr>
              <a:buFont typeface="Arial" pitchFamily="34" charset="0"/>
              <a:buChar char="•"/>
            </a:pPr>
            <a:r>
              <a:rPr lang="en-US" sz="1200" dirty="0"/>
              <a:t>The </a:t>
            </a:r>
            <a:r>
              <a:rPr lang="en-US" sz="1200" b="1" dirty="0"/>
              <a:t>permissible</a:t>
            </a:r>
            <a:r>
              <a:rPr lang="en-US" sz="1200" dirty="0"/>
              <a:t> volume of timber in the Vologda Region is </a:t>
            </a:r>
            <a:r>
              <a:rPr lang="ru-RU" sz="1200" dirty="0"/>
              <a:t>28</a:t>
            </a:r>
            <a:r>
              <a:rPr lang="en-US" sz="1200" dirty="0"/>
              <a:t>.</a:t>
            </a:r>
            <a:r>
              <a:rPr lang="ru-RU" sz="1200" dirty="0"/>
              <a:t>9 </a:t>
            </a:r>
            <a:r>
              <a:rPr lang="en-GB" sz="1200" dirty="0"/>
              <a:t>million m³, </a:t>
            </a:r>
            <a:r>
              <a:rPr lang="ru-RU" sz="1200" dirty="0">
                <a:solidFill>
                  <a:srgbClr val="77933C"/>
                </a:solidFill>
              </a:rPr>
              <a:t>11.9</a:t>
            </a:r>
            <a:r>
              <a:rPr lang="ru-RU" sz="1200" dirty="0"/>
              <a:t> </a:t>
            </a:r>
            <a:r>
              <a:rPr lang="en-GB" sz="1200" dirty="0"/>
              <a:t>million m³ of which</a:t>
            </a:r>
            <a:r>
              <a:rPr lang="en-US" sz="1200" dirty="0"/>
              <a:t> is soft wood.</a:t>
            </a:r>
            <a:endParaRPr lang="ru-RU" sz="1200" dirty="0"/>
          </a:p>
          <a:p>
            <a:pPr marL="285750" indent="-285750">
              <a:spcAft>
                <a:spcPts val="600"/>
              </a:spcAft>
              <a:buClr>
                <a:srgbClr val="77933C"/>
              </a:buClr>
              <a:buFont typeface="Arial" pitchFamily="34" charset="0"/>
              <a:buChar char="•"/>
            </a:pPr>
            <a:r>
              <a:rPr lang="en-GB" sz="1200" dirty="0"/>
              <a:t>The </a:t>
            </a:r>
            <a:r>
              <a:rPr lang="en-GB" sz="1200" b="1" dirty="0"/>
              <a:t>actual use </a:t>
            </a:r>
            <a:r>
              <a:rPr lang="en-GB" sz="1200" dirty="0"/>
              <a:t>of</a:t>
            </a:r>
            <a:r>
              <a:rPr lang="ru-RU" sz="1200" dirty="0"/>
              <a:t> </a:t>
            </a:r>
            <a:r>
              <a:rPr lang="en-US" sz="1200" dirty="0"/>
              <a:t>the yield from felling is </a:t>
            </a:r>
            <a:r>
              <a:rPr lang="ru-RU" sz="1200" dirty="0"/>
              <a:t>14</a:t>
            </a:r>
            <a:r>
              <a:rPr lang="en-US" sz="1200" dirty="0"/>
              <a:t>.</a:t>
            </a:r>
            <a:r>
              <a:rPr lang="ru-RU" sz="1200" dirty="0"/>
              <a:t>55 </a:t>
            </a:r>
            <a:r>
              <a:rPr lang="en-GB" sz="1200" dirty="0"/>
              <a:t>million m³</a:t>
            </a:r>
            <a:r>
              <a:rPr lang="ru-RU" sz="1200" dirty="0"/>
              <a:t>,</a:t>
            </a:r>
            <a:r>
              <a:rPr lang="en-US" sz="1200" dirty="0"/>
              <a:t> which is 50.3% of the total permissible volume</a:t>
            </a:r>
            <a:r>
              <a:rPr lang="ru-RU" sz="12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155370"/>
            <a:ext cx="4967829" cy="30111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36926" y="2525024"/>
            <a:ext cx="950325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">
              <a:lnSpc>
                <a:spcPts val="1440"/>
              </a:lnSpc>
              <a:buClr>
                <a:schemeClr val="accent3">
                  <a:lumMod val="75000"/>
                </a:schemeClr>
              </a:buClr>
            </a:pPr>
            <a:r>
              <a:rPr lang="en-GB" sz="1200" b="1" dirty="0" err="1"/>
              <a:t>BioLesProm</a:t>
            </a:r>
            <a:endParaRPr lang="ru-RU" sz="1200" b="1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756594" cy="475636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>
                <a:solidFill>
                  <a:srgbClr val="77933C"/>
                </a:solidFill>
              </a:rPr>
              <a:t>Location</a:t>
            </a:r>
            <a:endParaRPr lang="ru-RU" sz="2400" b="1" dirty="0">
              <a:solidFill>
                <a:srgbClr val="77933C"/>
              </a:solidFill>
            </a:endParaRPr>
          </a:p>
        </p:txBody>
      </p:sp>
      <p:pic>
        <p:nvPicPr>
          <p:cNvPr id="9" name="Изображение 2" descr="logo_bioles-0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974" y="269119"/>
            <a:ext cx="1040039" cy="6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59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logo_bioles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973" y="269120"/>
            <a:ext cx="1040039" cy="652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776297"/>
            <a:ext cx="379346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srgbClr val="77933C"/>
                </a:solidFill>
              </a:rPr>
              <a:t>In the north of the Vologda Region, to be precise...</a:t>
            </a:r>
            <a:endParaRPr lang="ru-RU" sz="1400" b="1" dirty="0">
              <a:solidFill>
                <a:srgbClr val="77933C"/>
              </a:solidFill>
            </a:endParaRPr>
          </a:p>
          <a:p>
            <a:pPr defTabSz="457200"/>
            <a:endParaRPr lang="en-US" sz="1100" dirty="0">
              <a:solidFill>
                <a:prstClr val="black"/>
              </a:solidFill>
            </a:endParaRPr>
          </a:p>
          <a:p>
            <a:pPr algn="just"/>
            <a:r>
              <a:rPr lang="en-US" sz="1100" dirty="0" err="1"/>
              <a:t>BioLesProm</a:t>
            </a:r>
            <a:r>
              <a:rPr lang="en-US" sz="1100" dirty="0"/>
              <a:t>, LLC is a vertically integrated company, the profile of which includes the following</a:t>
            </a:r>
            <a:r>
              <a:rPr lang="ru-RU" sz="1100" dirty="0"/>
              <a:t>:</a:t>
            </a:r>
            <a:endParaRPr lang="ru-RU" sz="1100" dirty="0">
              <a:solidFill>
                <a:srgbClr val="77933C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77933C"/>
                </a:solidFill>
              </a:rPr>
              <a:t>Timber Logging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77933C"/>
                </a:solidFill>
              </a:rPr>
              <a:t>Timber Production</a:t>
            </a:r>
            <a:endParaRPr lang="ru-RU" sz="1100" dirty="0">
              <a:solidFill>
                <a:srgbClr val="77933C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77933C"/>
                </a:solidFill>
              </a:rPr>
              <a:t>Furniture Board</a:t>
            </a:r>
            <a:r>
              <a:rPr lang="en-US" sz="1100" dirty="0">
                <a:solidFill>
                  <a:srgbClr val="77933C"/>
                </a:solidFill>
              </a:rPr>
              <a:t> Manufacture</a:t>
            </a:r>
            <a:endParaRPr lang="ru-RU" sz="1100" dirty="0">
              <a:solidFill>
                <a:srgbClr val="77933C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77933C"/>
                </a:solidFill>
              </a:rPr>
              <a:t>Wood Briquette </a:t>
            </a:r>
            <a:r>
              <a:rPr lang="en-US" sz="1100" dirty="0">
                <a:solidFill>
                  <a:srgbClr val="77933C"/>
                </a:solidFill>
              </a:rPr>
              <a:t>Manufacture</a:t>
            </a:r>
            <a:endParaRPr lang="ru-RU" sz="1100" dirty="0">
              <a:solidFill>
                <a:srgbClr val="77933C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77933C"/>
                </a:solidFill>
              </a:rPr>
              <a:t>Wood Pellet </a:t>
            </a:r>
            <a:r>
              <a:rPr lang="en-US" sz="1100" dirty="0">
                <a:solidFill>
                  <a:srgbClr val="77933C"/>
                </a:solidFill>
              </a:rPr>
              <a:t>Manufacture</a:t>
            </a:r>
            <a:endParaRPr lang="ru-RU" sz="1100" dirty="0">
              <a:solidFill>
                <a:srgbClr val="77933C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100" dirty="0"/>
          </a:p>
          <a:p>
            <a:pPr algn="just"/>
            <a:r>
              <a:rPr lang="ru-RU" sz="1100" dirty="0">
                <a:solidFill>
                  <a:srgbClr val="77933C"/>
                </a:solidFill>
              </a:rPr>
              <a:t>350 </a:t>
            </a:r>
            <a:r>
              <a:rPr lang="en-US" sz="1100" dirty="0">
                <a:solidFill>
                  <a:srgbClr val="77933C"/>
                </a:solidFill>
              </a:rPr>
              <a:t>employees</a:t>
            </a:r>
            <a:r>
              <a:rPr lang="en-US" sz="1100" dirty="0"/>
              <a:t> are involved in the work process of </a:t>
            </a:r>
            <a:r>
              <a:rPr lang="en-US" sz="1100" dirty="0" err="1"/>
              <a:t>BioLesProm</a:t>
            </a:r>
            <a:r>
              <a:rPr lang="en-US" sz="1100" dirty="0"/>
              <a:t>, LLC.</a:t>
            </a:r>
            <a:endParaRPr lang="ru-RU" sz="1100" dirty="0"/>
          </a:p>
          <a:p>
            <a:pPr algn="just"/>
            <a:r>
              <a:rPr lang="en-US" sz="1100" dirty="0" err="1"/>
              <a:t>BioLesProm</a:t>
            </a:r>
            <a:r>
              <a:rPr lang="en-US" sz="1100" dirty="0"/>
              <a:t>, LLC entered into long-term Lease Agreements for </a:t>
            </a:r>
            <a:r>
              <a:rPr lang="en-GB" sz="1100" dirty="0"/>
              <a:t>timber lands</a:t>
            </a:r>
            <a:r>
              <a:rPr lang="ru-RU" sz="1100" dirty="0"/>
              <a:t>. </a:t>
            </a:r>
            <a:r>
              <a:rPr lang="en-US" sz="1100" dirty="0"/>
              <a:t>The calculated felling rate under such Agreements is</a:t>
            </a:r>
            <a:r>
              <a:rPr lang="ru-RU" sz="1100" dirty="0"/>
              <a:t> </a:t>
            </a:r>
            <a:r>
              <a:rPr lang="ru-RU" sz="1100" dirty="0">
                <a:solidFill>
                  <a:srgbClr val="77933C"/>
                </a:solidFill>
              </a:rPr>
              <a:t>406</a:t>
            </a:r>
            <a:r>
              <a:rPr lang="en-US" sz="1100" dirty="0">
                <a:solidFill>
                  <a:srgbClr val="77933C"/>
                </a:solidFill>
              </a:rPr>
              <a:t>,</a:t>
            </a:r>
            <a:r>
              <a:rPr lang="ru-RU" sz="1100" dirty="0">
                <a:solidFill>
                  <a:srgbClr val="77933C"/>
                </a:solidFill>
              </a:rPr>
              <a:t>240 </a:t>
            </a:r>
            <a:r>
              <a:rPr lang="en-GB" sz="1100" dirty="0">
                <a:solidFill>
                  <a:srgbClr val="77933C"/>
                </a:solidFill>
              </a:rPr>
              <a:t>m</a:t>
            </a:r>
            <a:r>
              <a:rPr lang="en-GB" sz="1100" baseline="30000" dirty="0">
                <a:solidFill>
                  <a:srgbClr val="77933C"/>
                </a:solidFill>
              </a:rPr>
              <a:t>3</a:t>
            </a:r>
            <a:r>
              <a:rPr lang="en-GB" sz="1100" dirty="0">
                <a:solidFill>
                  <a:srgbClr val="77933C"/>
                </a:solidFill>
              </a:rPr>
              <a:t> per year</a:t>
            </a:r>
            <a:r>
              <a:rPr lang="ru-RU" sz="1100" dirty="0"/>
              <a:t>, </a:t>
            </a:r>
            <a:r>
              <a:rPr lang="en-US" sz="1100" dirty="0"/>
              <a:t>with the total area of</a:t>
            </a:r>
            <a:r>
              <a:rPr lang="ru-RU" sz="1100" dirty="0"/>
              <a:t> </a:t>
            </a:r>
            <a:r>
              <a:rPr lang="ru-RU" sz="1100" dirty="0">
                <a:solidFill>
                  <a:srgbClr val="77933C"/>
                </a:solidFill>
              </a:rPr>
              <a:t>158</a:t>
            </a:r>
            <a:r>
              <a:rPr lang="en-US" sz="1100" dirty="0">
                <a:solidFill>
                  <a:srgbClr val="77933C"/>
                </a:solidFill>
              </a:rPr>
              <a:t>,</a:t>
            </a:r>
            <a:r>
              <a:rPr lang="ru-RU" sz="1100" dirty="0">
                <a:solidFill>
                  <a:srgbClr val="77933C"/>
                </a:solidFill>
              </a:rPr>
              <a:t>406</a:t>
            </a:r>
            <a:r>
              <a:rPr lang="en-US" sz="1100" dirty="0">
                <a:solidFill>
                  <a:srgbClr val="77933C"/>
                </a:solidFill>
              </a:rPr>
              <a:t> </a:t>
            </a:r>
            <a:r>
              <a:rPr lang="en-GB" sz="1100" dirty="0">
                <a:solidFill>
                  <a:srgbClr val="77933C"/>
                </a:solidFill>
              </a:rPr>
              <a:t>hectares</a:t>
            </a:r>
            <a:r>
              <a:rPr lang="ru-RU" sz="1100" dirty="0"/>
              <a:t>. </a:t>
            </a:r>
            <a:r>
              <a:rPr lang="en-US" sz="1100" dirty="0"/>
              <a:t>The classification of the calculated felling areas by farms shows that the calculated softwood felling is approximately equal to the hardwood felling.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14700" y="4435360"/>
            <a:ext cx="2362826" cy="264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" defTabSz="457200">
              <a:lnSpc>
                <a:spcPts val="1440"/>
              </a:lnSpc>
              <a:buClr>
                <a:srgbClr val="9BBB59">
                  <a:lumMod val="75000"/>
                </a:srgbClr>
              </a:buClr>
            </a:pP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Verkhovazhye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/Vologda Region/Russia</a:t>
            </a:r>
            <a:endParaRPr lang="ru-RU" sz="1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Изображение 11" descr="Screen Shot 2016-03-23 at 12.36.59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9" t="10314" r="4228" b="7986"/>
          <a:stretch/>
        </p:blipFill>
        <p:spPr>
          <a:xfrm>
            <a:off x="4367217" y="2315180"/>
            <a:ext cx="4285796" cy="2091481"/>
          </a:xfrm>
          <a:prstGeom prst="rect">
            <a:avLst/>
          </a:prstGeom>
        </p:spPr>
      </p:pic>
      <p:pic>
        <p:nvPicPr>
          <p:cNvPr id="13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005"/>
          <a:stretch/>
        </p:blipFill>
        <p:spPr>
          <a:xfrm>
            <a:off x="4367217" y="1144332"/>
            <a:ext cx="2005376" cy="1051184"/>
          </a:xfrm>
          <a:prstGeom prst="rect">
            <a:avLst/>
          </a:prstGeom>
        </p:spPr>
      </p:pic>
      <p:pic>
        <p:nvPicPr>
          <p:cNvPr id="14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98" b="17719"/>
          <a:stretch/>
        </p:blipFill>
        <p:spPr>
          <a:xfrm>
            <a:off x="6497165" y="1144333"/>
            <a:ext cx="2155848" cy="1051184"/>
          </a:xfrm>
          <a:prstGeom prst="rect">
            <a:avLst/>
          </a:prstGeom>
        </p:spPr>
      </p:pic>
      <p:pic>
        <p:nvPicPr>
          <p:cNvPr id="15" name="Изображение 14" descr="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9075" y="2543408"/>
            <a:ext cx="415791" cy="45880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064189" y="2756479"/>
            <a:ext cx="1022716" cy="264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" defTabSz="457200">
              <a:lnSpc>
                <a:spcPts val="1440"/>
              </a:lnSpc>
              <a:buClr>
                <a:srgbClr val="9BBB59">
                  <a:lumMod val="75000"/>
                </a:srgbClr>
              </a:buClr>
            </a:pPr>
            <a:r>
              <a:rPr lang="en-GB" sz="1100" b="1" dirty="0" err="1">
                <a:solidFill>
                  <a:prstClr val="black"/>
                </a:solidFill>
              </a:rPr>
              <a:t>Verkhovazhye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7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756594" cy="47563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7933C"/>
                </a:solidFill>
              </a:rPr>
              <a:t>Location</a:t>
            </a:r>
            <a:endParaRPr lang="ru-RU" sz="2400" b="1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76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6835" y="270023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77933C"/>
                </a:solidFill>
              </a:rPr>
              <a:t>BioLesProm</a:t>
            </a:r>
            <a:r>
              <a:rPr lang="en-GB" sz="2400" dirty="0">
                <a:solidFill>
                  <a:srgbClr val="77933C"/>
                </a:solidFill>
              </a:rPr>
              <a:t>, LLC</a:t>
            </a:r>
            <a:r>
              <a:rPr lang="ru-RU" sz="2400" dirty="0">
                <a:solidFill>
                  <a:srgbClr val="77933C"/>
                </a:solidFill>
              </a:rPr>
              <a:t/>
            </a:r>
            <a:br>
              <a:rPr lang="ru-RU" sz="2400" dirty="0">
                <a:solidFill>
                  <a:srgbClr val="77933C"/>
                </a:solidFill>
              </a:rPr>
            </a:br>
            <a:r>
              <a:rPr lang="en-GB" dirty="0" err="1">
                <a:solidFill>
                  <a:srgbClr val="77933C"/>
                </a:solidFill>
              </a:rPr>
              <a:t>Verkhovazhye</a:t>
            </a:r>
            <a:r>
              <a:rPr lang="en-GB" dirty="0">
                <a:solidFill>
                  <a:srgbClr val="77933C"/>
                </a:solidFill>
              </a:rPr>
              <a:t> District, Vologda Region, Russia</a:t>
            </a:r>
            <a:endParaRPr lang="ru-RU" b="1" dirty="0">
              <a:solidFill>
                <a:srgbClr val="77933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194" y="1314175"/>
            <a:ext cx="8214230" cy="36009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457200" algn="just">
              <a:spcBef>
                <a:spcPts val="600"/>
              </a:spcBef>
            </a:pPr>
            <a:r>
              <a:rPr lang="en-US" sz="1200" dirty="0">
                <a:solidFill>
                  <a:srgbClr val="242424"/>
                </a:solidFill>
              </a:rPr>
              <a:t>Round timber is dispatched by rail from the own railway siding located at the </a:t>
            </a:r>
            <a:r>
              <a:rPr lang="en-US" sz="1200" dirty="0" err="1">
                <a:solidFill>
                  <a:srgbClr val="242424"/>
                </a:solidFill>
              </a:rPr>
              <a:t>Velsk</a:t>
            </a:r>
            <a:r>
              <a:rPr lang="en-US" sz="1200" dirty="0">
                <a:solidFill>
                  <a:srgbClr val="242424"/>
                </a:solidFill>
              </a:rPr>
              <a:t> Severnaya Railway Station, the Arkhangelsk Region</a:t>
            </a:r>
            <a:r>
              <a:rPr lang="ru-RU" sz="1200" dirty="0">
                <a:solidFill>
                  <a:srgbClr val="242424"/>
                </a:solidFill>
              </a:rPr>
              <a:t>.</a:t>
            </a:r>
          </a:p>
          <a:p>
            <a:pPr indent="457200">
              <a:spcBef>
                <a:spcPts val="600"/>
              </a:spcBef>
            </a:pPr>
            <a:r>
              <a:rPr lang="en-US" sz="1200" dirty="0">
                <a:solidFill>
                  <a:srgbClr val="242424"/>
                </a:solidFill>
              </a:rPr>
              <a:t>Average monthly dispatch by rail is up to 450 wagons of 27 thousand m</a:t>
            </a:r>
            <a:r>
              <a:rPr lang="en-US" sz="1200" baseline="30000" dirty="0">
                <a:solidFill>
                  <a:srgbClr val="242424"/>
                </a:solidFill>
              </a:rPr>
              <a:t>3</a:t>
            </a:r>
            <a:r>
              <a:rPr lang="ru-RU" sz="1200" dirty="0">
                <a:solidFill>
                  <a:srgbClr val="242424"/>
                </a:solidFill>
              </a:rPr>
              <a:t>.</a:t>
            </a:r>
          </a:p>
          <a:p>
            <a:pPr indent="457200">
              <a:spcBef>
                <a:spcPts val="600"/>
              </a:spcBef>
            </a:pPr>
            <a:r>
              <a:rPr lang="en-US" sz="1200" dirty="0">
                <a:solidFill>
                  <a:srgbClr val="242424"/>
                </a:solidFill>
              </a:rPr>
              <a:t>Contracts have been entered into with such large plants as</a:t>
            </a:r>
            <a:r>
              <a:rPr lang="ru-RU" sz="1200" dirty="0">
                <a:solidFill>
                  <a:srgbClr val="242424"/>
                </a:solidFill>
              </a:rPr>
              <a:t>:</a:t>
            </a:r>
          </a:p>
          <a:p>
            <a:pPr marL="714375" indent="-171450">
              <a:spcBef>
                <a:spcPts val="6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en-GB" sz="1200" dirty="0">
                <a:solidFill>
                  <a:srgbClr val="242424"/>
                </a:solidFill>
              </a:rPr>
              <a:t>International Paper, CJSC</a:t>
            </a:r>
            <a:endParaRPr lang="ru-RU" sz="1200" dirty="0">
              <a:solidFill>
                <a:srgbClr val="242424"/>
              </a:solidFill>
            </a:endParaRPr>
          </a:p>
          <a:p>
            <a:pPr marL="714375" indent="-171450">
              <a:spcBef>
                <a:spcPts val="6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en-GB" sz="1200" dirty="0" err="1">
                <a:solidFill>
                  <a:srgbClr val="242424"/>
                </a:solidFill>
              </a:rPr>
              <a:t>Karjala</a:t>
            </a:r>
            <a:r>
              <a:rPr lang="en-GB" sz="1200" dirty="0">
                <a:solidFill>
                  <a:srgbClr val="242424"/>
                </a:solidFill>
              </a:rPr>
              <a:t> Pulp, LLC</a:t>
            </a:r>
            <a:endParaRPr lang="ru-RU" sz="1200" dirty="0">
              <a:solidFill>
                <a:srgbClr val="242424"/>
              </a:solidFill>
            </a:endParaRPr>
          </a:p>
          <a:p>
            <a:pPr marL="714375" indent="-171450">
              <a:spcBef>
                <a:spcPts val="6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en-US" sz="1200" dirty="0">
                <a:solidFill>
                  <a:srgbClr val="242424"/>
                </a:solidFill>
              </a:rPr>
              <a:t>Volga, </a:t>
            </a:r>
            <a:r>
              <a:rPr lang="en-US" sz="1200" dirty="0" err="1">
                <a:solidFill>
                  <a:srgbClr val="242424"/>
                </a:solidFill>
              </a:rPr>
              <a:t>JSC</a:t>
            </a:r>
            <a:endParaRPr lang="ru-RU" sz="1200" dirty="0">
              <a:solidFill>
                <a:srgbClr val="242424"/>
              </a:solidFill>
            </a:endParaRPr>
          </a:p>
          <a:p>
            <a:pPr marL="714375" indent="-171450">
              <a:spcBef>
                <a:spcPts val="6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en-US" sz="1200" dirty="0" err="1">
                <a:solidFill>
                  <a:srgbClr val="242424"/>
                </a:solidFill>
              </a:rPr>
              <a:t>Vlast</a:t>
            </a:r>
            <a:r>
              <a:rPr lang="en-US" sz="1200" dirty="0">
                <a:solidFill>
                  <a:srgbClr val="242424"/>
                </a:solidFill>
              </a:rPr>
              <a:t> </a:t>
            </a:r>
            <a:r>
              <a:rPr lang="en-US" sz="1200" dirty="0" err="1">
                <a:solidFill>
                  <a:srgbClr val="242424"/>
                </a:solidFill>
              </a:rPr>
              <a:t>Truda</a:t>
            </a:r>
            <a:r>
              <a:rPr lang="en-US" sz="1200" dirty="0">
                <a:solidFill>
                  <a:srgbClr val="242424"/>
                </a:solidFill>
              </a:rPr>
              <a:t> Plywood Manufacturing Plant, </a:t>
            </a:r>
            <a:r>
              <a:rPr lang="en-US" sz="1200" dirty="0" err="1">
                <a:solidFill>
                  <a:srgbClr val="242424"/>
                </a:solidFill>
              </a:rPr>
              <a:t>JSC</a:t>
            </a:r>
            <a:endParaRPr lang="ru-RU" sz="1200" dirty="0">
              <a:solidFill>
                <a:srgbClr val="242424"/>
              </a:solidFill>
            </a:endParaRPr>
          </a:p>
          <a:p>
            <a:pPr marL="714375" indent="-171450">
              <a:spcBef>
                <a:spcPts val="6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en-GB" sz="1200" dirty="0">
                <a:solidFill>
                  <a:srgbClr val="242424"/>
                </a:solidFill>
              </a:rPr>
              <a:t>Ikea Industry</a:t>
            </a:r>
            <a:r>
              <a:rPr lang="ru-RU" sz="1200" dirty="0">
                <a:solidFill>
                  <a:srgbClr val="242424"/>
                </a:solidFill>
              </a:rPr>
              <a:t> </a:t>
            </a:r>
            <a:r>
              <a:rPr lang="en-GB" sz="1200" dirty="0" err="1">
                <a:solidFill>
                  <a:srgbClr val="242424"/>
                </a:solidFill>
              </a:rPr>
              <a:t>Tikhvin</a:t>
            </a:r>
            <a:r>
              <a:rPr lang="en-GB" sz="1200" dirty="0">
                <a:solidFill>
                  <a:srgbClr val="242424"/>
                </a:solidFill>
              </a:rPr>
              <a:t>, LLC</a:t>
            </a:r>
            <a:endParaRPr lang="ru-RU" sz="1200" dirty="0">
              <a:solidFill>
                <a:srgbClr val="242424"/>
              </a:solidFill>
            </a:endParaRPr>
          </a:p>
          <a:p>
            <a:pPr marL="714375" indent="-171450">
              <a:spcBef>
                <a:spcPts val="6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en-GB" sz="1200" dirty="0">
                <a:solidFill>
                  <a:srgbClr val="242424"/>
                </a:solidFill>
              </a:rPr>
              <a:t>MM-</a:t>
            </a:r>
            <a:r>
              <a:rPr lang="en-GB" sz="1200" dirty="0" err="1">
                <a:solidFill>
                  <a:srgbClr val="242424"/>
                </a:solidFill>
              </a:rPr>
              <a:t>Efimovsky</a:t>
            </a:r>
            <a:r>
              <a:rPr lang="en-GB" sz="1200" dirty="0">
                <a:solidFill>
                  <a:srgbClr val="242424"/>
                </a:solidFill>
              </a:rPr>
              <a:t>, LLC</a:t>
            </a:r>
            <a:endParaRPr lang="ru-RU" sz="1200" dirty="0">
              <a:solidFill>
                <a:srgbClr val="242424"/>
              </a:solidFill>
            </a:endParaRPr>
          </a:p>
          <a:p>
            <a:pPr marL="714375" indent="-171450">
              <a:spcBef>
                <a:spcPts val="6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en-US" sz="1200" dirty="0" err="1">
                <a:solidFill>
                  <a:srgbClr val="242424"/>
                </a:solidFill>
              </a:rPr>
              <a:t>ChFMK</a:t>
            </a:r>
            <a:r>
              <a:rPr lang="en-US" sz="1200" dirty="0">
                <a:solidFill>
                  <a:srgbClr val="242424"/>
                </a:solidFill>
              </a:rPr>
              <a:t>, </a:t>
            </a:r>
            <a:r>
              <a:rPr lang="en-US" sz="1200" dirty="0" err="1">
                <a:solidFill>
                  <a:srgbClr val="242424"/>
                </a:solidFill>
              </a:rPr>
              <a:t>JSC</a:t>
            </a:r>
            <a:endParaRPr lang="ru-RU" sz="1200" dirty="0">
              <a:solidFill>
                <a:srgbClr val="242424"/>
              </a:solidFill>
            </a:endParaRPr>
          </a:p>
          <a:p>
            <a:pPr marL="714375" indent="-171450">
              <a:spcBef>
                <a:spcPts val="6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en-GB" sz="1200" dirty="0" err="1">
                <a:solidFill>
                  <a:srgbClr val="242424"/>
                </a:solidFill>
              </a:rPr>
              <a:t>UPM</a:t>
            </a:r>
            <a:r>
              <a:rPr lang="ru-RU" sz="1200" dirty="0">
                <a:solidFill>
                  <a:srgbClr val="242424"/>
                </a:solidFill>
              </a:rPr>
              <a:t>-</a:t>
            </a:r>
            <a:r>
              <a:rPr lang="en-GB" sz="1200" dirty="0" err="1">
                <a:solidFill>
                  <a:srgbClr val="242424"/>
                </a:solidFill>
              </a:rPr>
              <a:t>Kymmene</a:t>
            </a:r>
            <a:r>
              <a:rPr lang="en-US" sz="1200" dirty="0">
                <a:solidFill>
                  <a:srgbClr val="242424"/>
                </a:solidFill>
              </a:rPr>
              <a:t>, LLC</a:t>
            </a:r>
            <a:endParaRPr lang="ru-RU" sz="1200" dirty="0">
              <a:solidFill>
                <a:srgbClr val="242424"/>
              </a:solidFill>
            </a:endParaRPr>
          </a:p>
          <a:p>
            <a:pPr marL="714375" indent="-171450">
              <a:spcBef>
                <a:spcPts val="6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en-GB" sz="1200" dirty="0">
                <a:solidFill>
                  <a:srgbClr val="242424"/>
                </a:solidFill>
              </a:rPr>
              <a:t>Syktyvkar Plywood </a:t>
            </a:r>
            <a:r>
              <a:rPr lang="en-US" sz="1200" dirty="0">
                <a:solidFill>
                  <a:srgbClr val="242424"/>
                </a:solidFill>
              </a:rPr>
              <a:t>Manufacturing </a:t>
            </a:r>
            <a:r>
              <a:rPr lang="en-GB" sz="1200" dirty="0">
                <a:solidFill>
                  <a:srgbClr val="242424"/>
                </a:solidFill>
              </a:rPr>
              <a:t>Plant, LLC</a:t>
            </a:r>
            <a:endParaRPr lang="ru-RU" sz="1200" dirty="0">
              <a:solidFill>
                <a:srgbClr val="242424"/>
              </a:solidFill>
            </a:endParaRPr>
          </a:p>
          <a:p>
            <a:pPr marL="714375" indent="-171450">
              <a:spcBef>
                <a:spcPts val="6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en-US" sz="1200" dirty="0" err="1">
                <a:solidFill>
                  <a:srgbClr val="242424"/>
                </a:solidFill>
              </a:rPr>
              <a:t>Plyterra</a:t>
            </a:r>
            <a:r>
              <a:rPr lang="en-US" sz="1200" dirty="0">
                <a:solidFill>
                  <a:srgbClr val="242424"/>
                </a:solidFill>
              </a:rPr>
              <a:t>, CJSC, and other plants in Russia and Finland</a:t>
            </a:r>
            <a:endParaRPr lang="ru-RU" sz="1200" dirty="0">
              <a:solidFill>
                <a:srgbClr val="242424"/>
              </a:solidFill>
            </a:endParaRPr>
          </a:p>
        </p:txBody>
      </p:sp>
      <p:pic>
        <p:nvPicPr>
          <p:cNvPr id="13" name="Изображение 6" descr="logo_bioles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973" y="269120"/>
            <a:ext cx="1040039" cy="6527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33762"/>
            <a:ext cx="2621878" cy="264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4194" y="994048"/>
            <a:ext cx="86462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7933C"/>
                </a:solidFill>
              </a:rPr>
              <a:t> </a:t>
            </a:r>
            <a:r>
              <a:rPr lang="en-GB" b="1" dirty="0">
                <a:solidFill>
                  <a:srgbClr val="77933C"/>
                </a:solidFill>
              </a:rPr>
              <a:t>Timber Logging</a:t>
            </a:r>
            <a:r>
              <a:rPr lang="ru-RU" dirty="0">
                <a:solidFill>
                  <a:srgbClr val="77933C"/>
                </a:solidFill>
              </a:rPr>
              <a:t> (</a:t>
            </a:r>
            <a:r>
              <a:rPr lang="en-US" dirty="0">
                <a:solidFill>
                  <a:srgbClr val="77933C"/>
                </a:solidFill>
              </a:rPr>
              <a:t>annual volume of 400 thousand m³</a:t>
            </a:r>
            <a:r>
              <a:rPr lang="ru-RU" dirty="0">
                <a:solidFill>
                  <a:srgbClr val="77933C"/>
                </a:solidFill>
              </a:rPr>
              <a:t>)</a:t>
            </a:r>
          </a:p>
          <a:p>
            <a:pPr algn="ctr"/>
            <a:endParaRPr lang="ru-RU" sz="2400" b="1" dirty="0">
              <a:solidFill>
                <a:srgbClr val="77933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29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6" descr="logo_bioles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973" y="269120"/>
            <a:ext cx="1040039" cy="652791"/>
          </a:xfrm>
          <a:prstGeom prst="rect">
            <a:avLst/>
          </a:prstGeom>
        </p:spPr>
      </p:pic>
      <p:pic>
        <p:nvPicPr>
          <p:cNvPr id="6" name="Рисунок 5" descr="http://im3-tub-ru.yandex.net/i?id=91236447-58-7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4046" y="1229090"/>
            <a:ext cx="2059200" cy="10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72530" y="1227890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77933C"/>
              </a:buClr>
              <a:buFont typeface="Arial" pitchFamily="34" charset="0"/>
              <a:buChar char="•"/>
            </a:pPr>
            <a:r>
              <a:rPr lang="en-GB" sz="1400" dirty="0"/>
              <a:t>Sawn Wood</a:t>
            </a:r>
            <a:r>
              <a:rPr lang="ru-RU" sz="1400" dirty="0"/>
              <a:t> (</a:t>
            </a:r>
            <a:r>
              <a:rPr lang="en-US" sz="1400" dirty="0"/>
              <a:t>boards</a:t>
            </a:r>
            <a:r>
              <a:rPr lang="ru-RU" sz="1400" dirty="0"/>
              <a:t>, </a:t>
            </a:r>
            <a:r>
              <a:rPr lang="en-GB" sz="1400" dirty="0"/>
              <a:t>square logs</a:t>
            </a:r>
            <a:r>
              <a:rPr lang="ru-RU" sz="1400" dirty="0"/>
              <a:t>, </a:t>
            </a:r>
            <a:r>
              <a:rPr lang="en-GB" sz="1400" dirty="0"/>
              <a:t>scantlings</a:t>
            </a:r>
            <a:r>
              <a:rPr lang="ru-RU" sz="1400" dirty="0"/>
              <a:t>)</a:t>
            </a:r>
            <a:r>
              <a:rPr lang="en-US" sz="1400" dirty="0"/>
              <a:t> with the annual volume of</a:t>
            </a:r>
            <a:r>
              <a:rPr lang="ru-RU" sz="1400" dirty="0"/>
              <a:t> </a:t>
            </a:r>
            <a:r>
              <a:rPr lang="en-GB" sz="1400" dirty="0">
                <a:solidFill>
                  <a:srgbClr val="77933C"/>
                </a:solidFill>
              </a:rPr>
              <a:t>50 thousand m³</a:t>
            </a:r>
            <a:endParaRPr lang="ru-RU" sz="1400" dirty="0">
              <a:solidFill>
                <a:srgbClr val="77933C"/>
              </a:solidFill>
            </a:endParaRPr>
          </a:p>
        </p:txBody>
      </p:sp>
      <p:pic>
        <p:nvPicPr>
          <p:cNvPr id="7" name="Рисунок 6" descr="http://im2-tub-ru.yandex.net/i?id=405680796-26-72">
            <a:hlinkClick r:id="rId5"/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227890"/>
            <a:ext cx="1495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6-tub-ru.yandex.net/i?id=369872121-50-72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0528" y="1227890"/>
            <a:ext cx="1205351" cy="10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2530" y="3147814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77933C"/>
              </a:buClr>
              <a:buFont typeface="Arial" pitchFamily="34" charset="0"/>
              <a:buChar char="•"/>
            </a:pPr>
            <a:r>
              <a:rPr lang="en-GB" sz="1400" dirty="0"/>
              <a:t>Furniture Board</a:t>
            </a:r>
          </a:p>
          <a:p>
            <a:pPr marL="284400">
              <a:buClr>
                <a:srgbClr val="77933C"/>
              </a:buClr>
            </a:pPr>
            <a:r>
              <a:rPr lang="en-GB" sz="1400" dirty="0"/>
              <a:t>with the annual volume of </a:t>
            </a:r>
            <a:r>
              <a:rPr lang="ru-RU" sz="1400" dirty="0">
                <a:solidFill>
                  <a:srgbClr val="77933C"/>
                </a:solidFill>
              </a:rPr>
              <a:t>20 </a:t>
            </a:r>
            <a:r>
              <a:rPr lang="en-GB" sz="1400" dirty="0">
                <a:solidFill>
                  <a:srgbClr val="77933C"/>
                </a:solidFill>
              </a:rPr>
              <a:t>thousand m³</a:t>
            </a:r>
            <a:endParaRPr lang="ru-RU" sz="1400" dirty="0">
              <a:solidFill>
                <a:srgbClr val="77933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1960"/>
            <a:ext cx="4022910" cy="12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15535" y="26912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77933C"/>
                </a:solidFill>
                <a:latin typeface="+mj-lt"/>
                <a:ea typeface="+mj-ea"/>
                <a:cs typeface="+mj-cs"/>
              </a:rPr>
              <a:t>Manufacture</a:t>
            </a:r>
            <a:endParaRPr lang="ru-RU" b="1" dirty="0">
              <a:solidFill>
                <a:srgbClr val="77933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25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5535" y="26912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7933C"/>
                </a:solidFill>
                <a:latin typeface="+mj-lt"/>
                <a:ea typeface="+mj-ea"/>
                <a:cs typeface="+mj-cs"/>
              </a:rPr>
              <a:t>Manufacture</a:t>
            </a:r>
            <a:endParaRPr lang="ru-RU" b="1" dirty="0">
              <a:solidFill>
                <a:srgbClr val="77933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Изображение 6" descr="logo_bioles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973" y="269120"/>
            <a:ext cx="1040039" cy="6527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1874" y="921911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77933C"/>
              </a:buClr>
              <a:buFont typeface="Arial" pitchFamily="34" charset="0"/>
              <a:buChar char="•"/>
            </a:pPr>
            <a:r>
              <a:rPr lang="en-US" sz="1400" dirty="0" err="1"/>
              <a:t>RUF</a:t>
            </a:r>
            <a:r>
              <a:rPr lang="en-US" sz="1400" dirty="0"/>
              <a:t> </a:t>
            </a:r>
            <a:r>
              <a:rPr lang="en-GB" sz="1400" dirty="0"/>
              <a:t>Wood Briquettes</a:t>
            </a:r>
            <a:endParaRPr lang="ru-RU" sz="1400" dirty="0"/>
          </a:p>
          <a:p>
            <a:pPr marL="284400"/>
            <a:r>
              <a:rPr lang="en-US" sz="1400" dirty="0"/>
              <a:t>with the annual volume of</a:t>
            </a:r>
          </a:p>
          <a:p>
            <a:pPr marL="284400"/>
            <a:r>
              <a:rPr lang="ru-RU" sz="1400" dirty="0">
                <a:solidFill>
                  <a:srgbClr val="77933C"/>
                </a:solidFill>
              </a:rPr>
              <a:t>15 </a:t>
            </a:r>
            <a:r>
              <a:rPr lang="en-GB" sz="1400" dirty="0">
                <a:solidFill>
                  <a:srgbClr val="77933C"/>
                </a:solidFill>
              </a:rPr>
              <a:t>thousand tons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9582" y="2794640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77933C"/>
              </a:buClr>
              <a:buFont typeface="Arial" pitchFamily="34" charset="0"/>
              <a:buChar char="•"/>
            </a:pPr>
            <a:r>
              <a:rPr lang="en-GB" sz="1400" dirty="0"/>
              <a:t>Wood Pellets</a:t>
            </a:r>
            <a:endParaRPr lang="ru-RU" sz="1400" dirty="0"/>
          </a:p>
          <a:p>
            <a:pPr marL="284400">
              <a:buClr>
                <a:srgbClr val="77933C"/>
              </a:buClr>
            </a:pPr>
            <a:r>
              <a:rPr lang="en-US" sz="1400" dirty="0"/>
              <a:t>with the annual volume of</a:t>
            </a:r>
          </a:p>
          <a:p>
            <a:pPr marL="284400">
              <a:buClr>
                <a:srgbClr val="77933C"/>
              </a:buClr>
            </a:pPr>
            <a:r>
              <a:rPr lang="ru-RU" sz="1400" dirty="0">
                <a:solidFill>
                  <a:srgbClr val="77933C"/>
                </a:solidFill>
              </a:rPr>
              <a:t>10 </a:t>
            </a:r>
            <a:r>
              <a:rPr lang="en-GB" sz="1400" dirty="0">
                <a:solidFill>
                  <a:srgbClr val="77933C"/>
                </a:solidFill>
              </a:rPr>
              <a:t>thousand tons</a:t>
            </a:r>
            <a:endParaRPr lang="ru-RU" sz="1400" dirty="0"/>
          </a:p>
        </p:txBody>
      </p:sp>
      <p:pic>
        <p:nvPicPr>
          <p:cNvPr id="11" name="Рисунок 10" descr="Пеллеты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4310" y="2794640"/>
            <a:ext cx="42005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19747"/>
            <a:ext cx="3354784" cy="190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Изображение 6" descr="logo_bioles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972" y="269120"/>
            <a:ext cx="1040039" cy="6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10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276" y="77626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149227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Active and Constant Regeneration of Forest Resources</a:t>
            </a:r>
            <a:endParaRPr lang="ru-RU" sz="12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525" y="205979"/>
            <a:ext cx="8791575" cy="85725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600B"/>
                </a:solidFill>
              </a:rPr>
              <a:t>ENVIRONMENT AND SOCIAL ACCOUNTABILITY</a:t>
            </a:r>
            <a:endParaRPr lang="ru-RU" sz="2400" dirty="0">
              <a:solidFill>
                <a:srgbClr val="00600B"/>
              </a:solidFill>
            </a:endParaRPr>
          </a:p>
        </p:txBody>
      </p:sp>
      <p:pic>
        <p:nvPicPr>
          <p:cNvPr id="10" name="Изображение 6" descr="logo_bioles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5996" y="267494"/>
            <a:ext cx="1040039" cy="652791"/>
          </a:xfrm>
          <a:prstGeom prst="rect">
            <a:avLst/>
          </a:prstGeom>
        </p:spPr>
      </p:pic>
      <p:pic>
        <p:nvPicPr>
          <p:cNvPr id="3077" name="Picture 5" descr="https://thumb.tildacdn.com/tild6264-6262-4433-b637-633137373263/-/resize/120x/-/format/webp/4_bXeFiyW_copy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77626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131840" y="2149227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Environmental Safety of Manufacture</a:t>
            </a:r>
            <a:r>
              <a:rPr lang="ru-RU" sz="1200" dirty="0"/>
              <a:t>.</a:t>
            </a:r>
            <a:endParaRPr lang="en-US" sz="1200" dirty="0"/>
          </a:p>
          <a:p>
            <a:pPr algn="ctr"/>
            <a:r>
              <a:rPr lang="en-US" sz="1200" dirty="0"/>
              <a:t>No Atmospheric Emissions of Pollutants</a:t>
            </a:r>
            <a:endParaRPr lang="ru-RU" sz="1200" dirty="0"/>
          </a:p>
        </p:txBody>
      </p:sp>
      <p:pic>
        <p:nvPicPr>
          <p:cNvPr id="3079" name="Picture 7" descr="https://thumb.tildacdn.com/tild3864-6661-4632-a466-636532336131/-/resize/120x/-/format/webp/4_bXeFiyW_copy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087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12160" y="2141200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Township-Forming Enterprise</a:t>
            </a:r>
            <a:r>
              <a:rPr lang="ru-RU" sz="1200" dirty="0"/>
              <a:t>, </a:t>
            </a:r>
            <a:r>
              <a:rPr lang="en-US" sz="1200" dirty="0"/>
              <a:t>principal taxpayer in the region</a:t>
            </a:r>
            <a:endParaRPr lang="ru-RU" sz="1200" dirty="0"/>
          </a:p>
        </p:txBody>
      </p:sp>
      <p:pic>
        <p:nvPicPr>
          <p:cNvPr id="3081" name="Picture 9" descr="https://thumb.tildacdn.com/tild6535-3063-4132-b765-323833376166/-/resize/120x/-/format/webp/4_bXeFiyW_copy_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717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s://thumb.tildacdn.com/tild3464-6136-4464-b836-373365643039/-/resize/120x/-/format/webp/4_bXeFiyW_copy_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1596" y="258544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s://thumb.tildacdn.com/tild6530-3836-4462-a335-396436353031/-/resize/120x/-/format/webp/4_bXeFiy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5070" y="258544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04714" y="4157667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Own Social and Charitable Programs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491880" y="4155926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Nominee for</a:t>
            </a:r>
            <a:r>
              <a:rPr lang="ru-RU" sz="1200" dirty="0"/>
              <a:t> </a:t>
            </a:r>
            <a:r>
              <a:rPr lang="en-US" sz="1200" dirty="0"/>
              <a:t>100 Best Products of Russia Award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12160" y="4155926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Forest Regeneration</a:t>
            </a:r>
            <a:r>
              <a:rPr lang="ru-RU" sz="1200" dirty="0"/>
              <a:t>, </a:t>
            </a:r>
            <a:r>
              <a:rPr lang="en-GB" sz="1200" dirty="0"/>
              <a:t>Conservation</a:t>
            </a:r>
            <a:r>
              <a:rPr lang="ru-RU" sz="1200" dirty="0"/>
              <a:t> </a:t>
            </a:r>
            <a:r>
              <a:rPr lang="en-US" sz="1200" dirty="0"/>
              <a:t>and</a:t>
            </a:r>
            <a:r>
              <a:rPr lang="en-GB" sz="1200" dirty="0"/>
              <a:t> Protection</a:t>
            </a:r>
            <a:r>
              <a:rPr lang="ru-RU" sz="1200" dirty="0"/>
              <a:t>. </a:t>
            </a:r>
            <a:r>
              <a:rPr lang="en-US" sz="1200" dirty="0"/>
              <a:t>Liability and Legality of Forest Management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15269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79096" cy="857250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rgbClr val="77933C"/>
                </a:solidFill>
              </a:rPr>
              <a:t>COOPERATION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963" y="2317057"/>
            <a:ext cx="3970784" cy="2310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dirty="0">
                <a:solidFill>
                  <a:srgbClr val="77933C"/>
                </a:solidFill>
              </a:rPr>
              <a:t>SALE OF OUR PRODUCTS</a:t>
            </a:r>
            <a:endParaRPr lang="ru-RU" sz="1600" dirty="0">
              <a:solidFill>
                <a:srgbClr val="77933C"/>
              </a:solidFill>
            </a:endParaRPr>
          </a:p>
          <a:p>
            <a:pPr marL="0" indent="0" algn="ctr">
              <a:buNone/>
            </a:pPr>
            <a:r>
              <a:rPr lang="en-US" sz="1400" dirty="0"/>
              <a:t>We are always open to new contacts for direct deliveries of forest products, timber and pellets from Russia and strive to increase the export share of our products</a:t>
            </a:r>
            <a:r>
              <a:rPr lang="ru-RU" sz="1400" dirty="0"/>
              <a:t>.</a:t>
            </a:r>
          </a:p>
        </p:txBody>
      </p:sp>
      <p:pic>
        <p:nvPicPr>
          <p:cNvPr id="6" name="Изображение 6" descr="logo_bioles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972" y="269120"/>
            <a:ext cx="1040039" cy="652791"/>
          </a:xfrm>
          <a:prstGeom prst="rect">
            <a:avLst/>
          </a:prstGeom>
        </p:spPr>
      </p:pic>
      <p:pic>
        <p:nvPicPr>
          <p:cNvPr id="1027" name="Picture 3" descr="C:\Users\MacBook Pro\Downloads\14.09.2020\00_RhyHhC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9582"/>
            <a:ext cx="1066428" cy="10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cBook Pro\Downloads\14.09.2020\001_z0tSkL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9804" y="1019905"/>
            <a:ext cx="1145783" cy="11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99992" y="2126011"/>
            <a:ext cx="4248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77933C"/>
                </a:solidFill>
              </a:rPr>
              <a:t>PARTNERSHIP</a:t>
            </a:r>
            <a:endParaRPr lang="ru-RU" sz="1600" dirty="0">
              <a:solidFill>
                <a:srgbClr val="77933C"/>
              </a:solidFill>
            </a:endParaRPr>
          </a:p>
          <a:p>
            <a:pPr algn="ctr"/>
            <a:r>
              <a:rPr lang="en-US" sz="1400" dirty="0"/>
              <a:t>Being the experts on the timber processing market, we constantly assess the investment opportunities of our region for the construction, development, and purchase of timber enterprises</a:t>
            </a:r>
            <a:r>
              <a:rPr lang="ru-RU" sz="1400" dirty="0"/>
              <a:t>. </a:t>
            </a:r>
            <a:r>
              <a:rPr lang="en-US" sz="1400" dirty="0"/>
              <a:t>We invite investments for the development of pellet production and are ready for cooperation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58516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704</Words>
  <Application>Microsoft Office PowerPoint</Application>
  <PresentationFormat>Экран (16:9)</PresentationFormat>
  <Paragraphs>89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1_Тема Office</vt:lpstr>
      <vt:lpstr>2_Тема Office</vt:lpstr>
      <vt:lpstr>Direct Deliveries of Forest Products, Timber, and Pellets</vt:lpstr>
      <vt:lpstr>Contents:</vt:lpstr>
      <vt:lpstr>Location</vt:lpstr>
      <vt:lpstr>Location</vt:lpstr>
      <vt:lpstr>Слайд 5</vt:lpstr>
      <vt:lpstr>Слайд 6</vt:lpstr>
      <vt:lpstr>Слайд 7</vt:lpstr>
      <vt:lpstr>ENVIRONMENT AND SOCIAL ACCOUNTABILITY</vt:lpstr>
      <vt:lpstr>COOPERATION</vt:lpstr>
      <vt:lpstr> Goals of BioLesProm, LLC Verkhovazhye District, Vologda Region, Russia </vt:lpstr>
      <vt:lpstr> Contacts of BioLesProm, LLC Verkhovazhye District, Vologda Region, Russia </vt:lpstr>
      <vt:lpstr>Thank you for watching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</dc:creator>
  <cp:lastModifiedBy>Panteleev</cp:lastModifiedBy>
  <cp:revision>94</cp:revision>
  <dcterms:created xsi:type="dcterms:W3CDTF">2020-09-13T08:10:28Z</dcterms:created>
  <dcterms:modified xsi:type="dcterms:W3CDTF">2020-10-28T07:54:11Z</dcterms:modified>
</cp:coreProperties>
</file>