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81" r:id="rId4"/>
    <p:sldId id="279" r:id="rId5"/>
    <p:sldId id="280" r:id="rId6"/>
    <p:sldId id="288" r:id="rId7"/>
    <p:sldId id="284" r:id="rId8"/>
    <p:sldId id="285" r:id="rId9"/>
    <p:sldId id="286" r:id="rId10"/>
    <p:sldId id="287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352F"/>
    <a:srgbClr val="FF61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0" d="100"/>
          <a:sy n="120" d="100"/>
        </p:scale>
        <p:origin x="696" y="7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Лист1!$D$4</c:f>
              <c:strCache>
                <c:ptCount val="1"/>
                <c:pt idx="0">
                  <c:v>Product range</c:v>
                </c:pt>
              </c:strCache>
            </c:strRef>
          </c:tx>
          <c:spPr>
            <a:solidFill>
              <a:srgbClr val="E6352F"/>
            </a:solidFill>
          </c:spPr>
          <c:invertIfNegative val="0"/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Лист1!$E$3:$I$3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Лист1!$E$4:$I$4</c:f>
              <c:numCache>
                <c:formatCode>General</c:formatCode>
                <c:ptCount val="5"/>
                <c:pt idx="0">
                  <c:v>330</c:v>
                </c:pt>
                <c:pt idx="1">
                  <c:v>470</c:v>
                </c:pt>
                <c:pt idx="2">
                  <c:v>550</c:v>
                </c:pt>
                <c:pt idx="3">
                  <c:v>700</c:v>
                </c:pt>
                <c:pt idx="4">
                  <c:v>750</c:v>
                </c:pt>
              </c:numCache>
            </c:numRef>
          </c:val>
        </c:ser>
        <c:ser>
          <c:idx val="1"/>
          <c:order val="1"/>
          <c:tx>
            <c:strRef>
              <c:f>Лист1!$D$5</c:f>
              <c:strCache>
                <c:ptCount val="1"/>
                <c:pt idx="0">
                  <c:v>Service Level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3888888888888888E-2"/>
                  <c:y val="0"/>
                </c:manualLayout>
              </c:layout>
              <c:tx>
                <c:rich>
                  <a:bodyPr/>
                  <a:lstStyle/>
                  <a:p>
                    <a:pPr>
                      <a:defRPr sz="1400"/>
                    </a:pPr>
                    <a:r>
                      <a:rPr lang="en-US" sz="1400"/>
                      <a:t>95</a:t>
                    </a:r>
                    <a:r>
                      <a:rPr lang="ru-RU" sz="1400"/>
                      <a:t>%</a:t>
                    </a:r>
                    <a:endParaRPr lang="en-US"/>
                  </a:p>
                </c:rich>
              </c:tx>
              <c:numFmt formatCode="#,##0.00" sourceLinked="0"/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6666666666666666E-2"/>
                  <c:y val="-8.4875562720133283E-17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97</a:t>
                    </a:r>
                    <a:r>
                      <a:rPr lang="ru-RU" sz="1400"/>
                      <a:t>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6666666666666614E-2"/>
                  <c:y val="-8.4875562720133283E-17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98</a:t>
                    </a:r>
                    <a:r>
                      <a:rPr lang="ru-RU" sz="1400"/>
                      <a:t>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3888888888888788E-2"/>
                  <c:y val="-8.4875562720133283E-17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98</a:t>
                    </a:r>
                    <a:r>
                      <a:rPr lang="ru-RU" sz="1400"/>
                      <a:t>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6666666666666666E-2"/>
                  <c:y val="-8.4875562720133283E-17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99</a:t>
                    </a:r>
                    <a:r>
                      <a:rPr lang="ru-RU" sz="1400"/>
                      <a:t>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Лист1!$E$3:$I$3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Лист1!$E$5:$I$5</c:f>
              <c:numCache>
                <c:formatCode>0</c:formatCode>
                <c:ptCount val="5"/>
                <c:pt idx="0">
                  <c:v>95</c:v>
                </c:pt>
                <c:pt idx="1">
                  <c:v>97</c:v>
                </c:pt>
                <c:pt idx="2">
                  <c:v>98</c:v>
                </c:pt>
                <c:pt idx="3">
                  <c:v>98</c:v>
                </c:pt>
                <c:pt idx="4">
                  <c:v>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7372672"/>
        <c:axId val="57374208"/>
      </c:barChart>
      <c:catAx>
        <c:axId val="573726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57374208"/>
        <c:crosses val="autoZero"/>
        <c:auto val="1"/>
        <c:lblAlgn val="ctr"/>
        <c:lblOffset val="100"/>
        <c:noMultiLvlLbl val="0"/>
      </c:catAx>
      <c:valAx>
        <c:axId val="5737420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5737267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Лист1!$D$34</c:f>
              <c:strCache>
                <c:ptCount val="1"/>
                <c:pt idx="0">
                  <c:v>Multipurpose ladders</c:v>
                </c:pt>
              </c:strCache>
            </c:strRef>
          </c:tx>
          <c:spPr>
            <a:solidFill>
              <a:srgbClr val="E6352F"/>
            </a:solidFill>
          </c:spPr>
          <c:invertIfNegative val="0"/>
          <c:cat>
            <c:multiLvlStrRef>
              <c:f>Лист1!$E$32:$N$33</c:f>
              <c:multiLvlStrCache>
                <c:ptCount val="10"/>
                <c:lvl>
                  <c:pt idx="0">
                    <c:v>Шт.</c:v>
                  </c:pt>
                  <c:pt idx="1">
                    <c:v>УС</c:v>
                  </c:pt>
                  <c:pt idx="2">
                    <c:v>Шт.</c:v>
                  </c:pt>
                  <c:pt idx="3">
                    <c:v>УС</c:v>
                  </c:pt>
                  <c:pt idx="4">
                    <c:v>Шт.</c:v>
                  </c:pt>
                  <c:pt idx="5">
                    <c:v>УС</c:v>
                  </c:pt>
                  <c:pt idx="6">
                    <c:v>Шт.</c:v>
                  </c:pt>
                  <c:pt idx="7">
                    <c:v>УС</c:v>
                  </c:pt>
                  <c:pt idx="8">
                    <c:v>Шт.</c:v>
                  </c:pt>
                  <c:pt idx="9">
                    <c:v>УС</c:v>
                  </c:pt>
                </c:lvl>
                <c:lvl>
                  <c:pt idx="0">
                    <c:v>2016</c:v>
                  </c:pt>
                  <c:pt idx="2">
                    <c:v>2017</c:v>
                  </c:pt>
                  <c:pt idx="4">
                    <c:v>2018</c:v>
                  </c:pt>
                  <c:pt idx="6">
                    <c:v>2019 (план)</c:v>
                  </c:pt>
                  <c:pt idx="8">
                    <c:v>2020 (план)</c:v>
                  </c:pt>
                </c:lvl>
              </c:multiLvlStrCache>
            </c:multiLvlStrRef>
          </c:cat>
          <c:val>
            <c:numRef>
              <c:f>Лист1!$E$34:$N$34</c:f>
              <c:numCache>
                <c:formatCode>#,##0.00</c:formatCode>
                <c:ptCount val="10"/>
                <c:pt idx="0">
                  <c:v>35.5</c:v>
                </c:pt>
                <c:pt idx="1">
                  <c:v>710</c:v>
                </c:pt>
                <c:pt idx="2">
                  <c:v>93.8</c:v>
                </c:pt>
                <c:pt idx="3">
                  <c:v>1876</c:v>
                </c:pt>
                <c:pt idx="4">
                  <c:v>107.5</c:v>
                </c:pt>
                <c:pt idx="5">
                  <c:v>2150</c:v>
                </c:pt>
                <c:pt idx="6">
                  <c:v>155.9</c:v>
                </c:pt>
                <c:pt idx="7">
                  <c:v>3118</c:v>
                </c:pt>
                <c:pt idx="8">
                  <c:v>202.7</c:v>
                </c:pt>
                <c:pt idx="9">
                  <c:v>4055</c:v>
                </c:pt>
              </c:numCache>
            </c:numRef>
          </c:val>
        </c:ser>
        <c:ser>
          <c:idx val="1"/>
          <c:order val="1"/>
          <c:tx>
            <c:strRef>
              <c:f>Лист1!$D$35</c:f>
              <c:strCache>
                <c:ptCount val="1"/>
                <c:pt idx="0">
                  <c:v>One-section ladders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</c:spPr>
          <c:invertIfNegative val="0"/>
          <c:cat>
            <c:multiLvlStrRef>
              <c:f>Лист1!$E$32:$N$33</c:f>
              <c:multiLvlStrCache>
                <c:ptCount val="10"/>
                <c:lvl>
                  <c:pt idx="0">
                    <c:v>Шт.</c:v>
                  </c:pt>
                  <c:pt idx="1">
                    <c:v>УС</c:v>
                  </c:pt>
                  <c:pt idx="2">
                    <c:v>Шт.</c:v>
                  </c:pt>
                  <c:pt idx="3">
                    <c:v>УС</c:v>
                  </c:pt>
                  <c:pt idx="4">
                    <c:v>Шт.</c:v>
                  </c:pt>
                  <c:pt idx="5">
                    <c:v>УС</c:v>
                  </c:pt>
                  <c:pt idx="6">
                    <c:v>Шт.</c:v>
                  </c:pt>
                  <c:pt idx="7">
                    <c:v>УС</c:v>
                  </c:pt>
                  <c:pt idx="8">
                    <c:v>Шт.</c:v>
                  </c:pt>
                  <c:pt idx="9">
                    <c:v>УС</c:v>
                  </c:pt>
                </c:lvl>
                <c:lvl>
                  <c:pt idx="0">
                    <c:v>2016</c:v>
                  </c:pt>
                  <c:pt idx="2">
                    <c:v>2017</c:v>
                  </c:pt>
                  <c:pt idx="4">
                    <c:v>2018</c:v>
                  </c:pt>
                  <c:pt idx="6">
                    <c:v>2019 (план)</c:v>
                  </c:pt>
                  <c:pt idx="8">
                    <c:v>2020 (план)</c:v>
                  </c:pt>
                </c:lvl>
              </c:multiLvlStrCache>
            </c:multiLvlStrRef>
          </c:cat>
          <c:val>
            <c:numRef>
              <c:f>Лист1!$E$35:$N$35</c:f>
              <c:numCache>
                <c:formatCode>#,##0.00</c:formatCode>
                <c:ptCount val="10"/>
                <c:pt idx="0">
                  <c:v>65</c:v>
                </c:pt>
                <c:pt idx="1">
                  <c:v>390</c:v>
                </c:pt>
                <c:pt idx="2">
                  <c:v>102.5</c:v>
                </c:pt>
                <c:pt idx="3">
                  <c:v>615</c:v>
                </c:pt>
                <c:pt idx="4">
                  <c:v>123.5</c:v>
                </c:pt>
                <c:pt idx="5">
                  <c:v>738.3</c:v>
                </c:pt>
                <c:pt idx="6">
                  <c:v>166.2</c:v>
                </c:pt>
                <c:pt idx="7">
                  <c:v>996.75</c:v>
                </c:pt>
                <c:pt idx="8">
                  <c:v>166.15</c:v>
                </c:pt>
                <c:pt idx="9">
                  <c:v>996.75</c:v>
                </c:pt>
              </c:numCache>
            </c:numRef>
          </c:val>
        </c:ser>
        <c:ser>
          <c:idx val="2"/>
          <c:order val="2"/>
          <c:tx>
            <c:strRef>
              <c:f>Лист1!$D$36</c:f>
              <c:strCache>
                <c:ptCount val="1"/>
                <c:pt idx="0">
                  <c:v>Two-sided stepladders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cat>
            <c:multiLvlStrRef>
              <c:f>Лист1!$E$32:$N$33</c:f>
              <c:multiLvlStrCache>
                <c:ptCount val="10"/>
                <c:lvl>
                  <c:pt idx="0">
                    <c:v>Шт.</c:v>
                  </c:pt>
                  <c:pt idx="1">
                    <c:v>УС</c:v>
                  </c:pt>
                  <c:pt idx="2">
                    <c:v>Шт.</c:v>
                  </c:pt>
                  <c:pt idx="3">
                    <c:v>УС</c:v>
                  </c:pt>
                  <c:pt idx="4">
                    <c:v>Шт.</c:v>
                  </c:pt>
                  <c:pt idx="5">
                    <c:v>УС</c:v>
                  </c:pt>
                  <c:pt idx="6">
                    <c:v>Шт.</c:v>
                  </c:pt>
                  <c:pt idx="7">
                    <c:v>УС</c:v>
                  </c:pt>
                  <c:pt idx="8">
                    <c:v>Шт.</c:v>
                  </c:pt>
                  <c:pt idx="9">
                    <c:v>УС</c:v>
                  </c:pt>
                </c:lvl>
                <c:lvl>
                  <c:pt idx="0">
                    <c:v>2016</c:v>
                  </c:pt>
                  <c:pt idx="2">
                    <c:v>2017</c:v>
                  </c:pt>
                  <c:pt idx="4">
                    <c:v>2018</c:v>
                  </c:pt>
                  <c:pt idx="6">
                    <c:v>2019 (план)</c:v>
                  </c:pt>
                  <c:pt idx="8">
                    <c:v>2020 (план)</c:v>
                  </c:pt>
                </c:lvl>
              </c:multiLvlStrCache>
            </c:multiLvlStrRef>
          </c:cat>
          <c:val>
            <c:numRef>
              <c:f>Лист1!$E$36:$N$36</c:f>
              <c:numCache>
                <c:formatCode>#,##0.00</c:formatCode>
                <c:ptCount val="10"/>
                <c:pt idx="0">
                  <c:v>13</c:v>
                </c:pt>
                <c:pt idx="1">
                  <c:v>78</c:v>
                </c:pt>
                <c:pt idx="2">
                  <c:v>20.5</c:v>
                </c:pt>
                <c:pt idx="3">
                  <c:v>123</c:v>
                </c:pt>
                <c:pt idx="4">
                  <c:v>24.6</c:v>
                </c:pt>
                <c:pt idx="5">
                  <c:v>147.69999999999999</c:v>
                </c:pt>
                <c:pt idx="6">
                  <c:v>34.450000000000003</c:v>
                </c:pt>
                <c:pt idx="7">
                  <c:v>206.65</c:v>
                </c:pt>
                <c:pt idx="8">
                  <c:v>48.25</c:v>
                </c:pt>
                <c:pt idx="9">
                  <c:v>289.5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1866752"/>
        <c:axId val="61868288"/>
      </c:barChart>
      <c:catAx>
        <c:axId val="6186675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00" b="1" baseline="0"/>
            </a:pPr>
            <a:endParaRPr lang="ru-RU"/>
          </a:p>
        </c:txPr>
        <c:crossAx val="61868288"/>
        <c:crosses val="autoZero"/>
        <c:auto val="1"/>
        <c:lblAlgn val="ctr"/>
        <c:lblOffset val="100"/>
        <c:noMultiLvlLbl val="0"/>
      </c:catAx>
      <c:valAx>
        <c:axId val="61868288"/>
        <c:scaling>
          <c:orientation val="minMax"/>
        </c:scaling>
        <c:delete val="0"/>
        <c:axPos val="l"/>
        <c:numFmt formatCode="#,##0.00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618667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5869841961029572"/>
          <c:y val="0.41733986166823378"/>
          <c:w val="0.22366702176465555"/>
          <c:h val="0.31521401803862525"/>
        </c:manualLayout>
      </c:layout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C2033F-AB14-4189-A511-780FEE5785D2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F77EA2-3881-46A3-92F8-A3D8055DEC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096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F77EA2-3881-46A3-92F8-A3D8055DEC3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8592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F77EA2-3881-46A3-92F8-A3D8055DEC3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2741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F77EA2-3881-46A3-92F8-A3D8055DEC37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5563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F77EA2-3881-46A3-92F8-A3D8055DEC3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5563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F77EA2-3881-46A3-92F8-A3D8055DEC37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5563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F77EA2-3881-46A3-92F8-A3D8055DEC37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5563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F77EA2-3881-46A3-92F8-A3D8055DEC37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5563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F77EA2-3881-46A3-92F8-A3D8055DEC37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5563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F77EA2-3881-46A3-92F8-A3D8055DEC37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556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1BE2D-27F7-4D6C-B678-C511A791D5B5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9A4A-5BB1-48C5-B780-2F3744034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2323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1BE2D-27F7-4D6C-B678-C511A791D5B5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9A4A-5BB1-48C5-B780-2F3744034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03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1BE2D-27F7-4D6C-B678-C511A791D5B5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9A4A-5BB1-48C5-B780-2F3744034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3232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1BE2D-27F7-4D6C-B678-C511A791D5B5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9A4A-5BB1-48C5-B780-2F3744034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542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1BE2D-27F7-4D6C-B678-C511A791D5B5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9A4A-5BB1-48C5-B780-2F3744034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402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1BE2D-27F7-4D6C-B678-C511A791D5B5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9A4A-5BB1-48C5-B780-2F3744034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236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1BE2D-27F7-4D6C-B678-C511A791D5B5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9A4A-5BB1-48C5-B780-2F3744034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702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1BE2D-27F7-4D6C-B678-C511A791D5B5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9A4A-5BB1-48C5-B780-2F3744034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268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1BE2D-27F7-4D6C-B678-C511A791D5B5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9A4A-5BB1-48C5-B780-2F3744034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179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1BE2D-27F7-4D6C-B678-C511A791D5B5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9A4A-5BB1-48C5-B780-2F3744034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724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1BE2D-27F7-4D6C-B678-C511A791D5B5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9A4A-5BB1-48C5-B780-2F3744034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3115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01BE2D-27F7-4D6C-B678-C511A791D5B5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A9A4A-5BB1-48C5-B780-2F3744034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863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7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chart" Target="../charts/char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chart" Target="../charts/char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987824" y="5877927"/>
            <a:ext cx="56886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latin typeface="Proxima Nova" panose="020B0604020202020204" charset="0"/>
              </a:rPr>
              <a:t>             The Scaffolds Plant		</a:t>
            </a:r>
            <a:r>
              <a:rPr lang="en-US" sz="1600" b="1" dirty="0" smtClean="0">
                <a:solidFill>
                  <a:srgbClr val="FF0000"/>
                </a:solidFill>
                <a:latin typeface="Proxima Nova" panose="020B0604020202020204" charset="0"/>
              </a:rPr>
              <a:t>zavodnv.ru/</a:t>
            </a:r>
            <a:r>
              <a:rPr lang="en-US" sz="1600" b="1" dirty="0" err="1" smtClean="0">
                <a:solidFill>
                  <a:srgbClr val="FF0000"/>
                </a:solidFill>
                <a:latin typeface="Proxima Nova" panose="020B0604020202020204" charset="0"/>
              </a:rPr>
              <a:t>en</a:t>
            </a:r>
            <a:endParaRPr lang="ru-RU" sz="1600" b="1" dirty="0">
              <a:solidFill>
                <a:srgbClr val="FF0000"/>
              </a:solidFill>
              <a:latin typeface="Proxima Nova" panose="020B060402020202020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4221088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latin typeface="Proxima Nova" panose="020B0604020202020204" charset="0"/>
              </a:rPr>
              <a:t>Confidence in every step!</a:t>
            </a:r>
            <a:endParaRPr lang="ru-RU" sz="3600" dirty="0">
              <a:latin typeface="Proxima Nova" panose="020B0604020202020204" charset="0"/>
            </a:endParaRPr>
          </a:p>
        </p:txBody>
      </p:sp>
      <p:pic>
        <p:nvPicPr>
          <p:cNvPr id="11268" name="Picture 4" descr="C:\Users\igolovchansky\Downloads\scaffolds plan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143" y="5733256"/>
            <a:ext cx="2060633" cy="64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igolovchansky\Downloads\vira_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284" y="2708920"/>
            <a:ext cx="6962100" cy="129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igolovchansky\Downloads\vira_pn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684" y="3891192"/>
            <a:ext cx="1409100" cy="261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59405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691680" y="2132856"/>
            <a:ext cx="68407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Proxima Nova" panose="020B0604020202020204" charset="0"/>
              </a:rPr>
              <a:t>We offer</a:t>
            </a:r>
            <a:r>
              <a:rPr lang="ru-RU" sz="2800" b="1" dirty="0" smtClean="0">
                <a:solidFill>
                  <a:srgbClr val="FF0000"/>
                </a:solidFill>
                <a:latin typeface="Proxima Nova" panose="020B0604020202020204" charset="0"/>
              </a:rPr>
              <a:t>:</a:t>
            </a:r>
          </a:p>
          <a:p>
            <a:endParaRPr lang="ru-RU" sz="2800" b="1" dirty="0">
              <a:solidFill>
                <a:srgbClr val="FF0000"/>
              </a:solidFill>
              <a:latin typeface="Proxima Nova" panose="020B0604020202020204" charset="0"/>
            </a:endParaRPr>
          </a:p>
          <a:p>
            <a:pPr marL="342900" indent="-342900">
              <a:buBlip>
                <a:blip r:embed="rId3"/>
              </a:buBlip>
            </a:pPr>
            <a:r>
              <a:rPr lang="en-US" sz="2000" dirty="0">
                <a:latin typeface="Proxima Nova" panose="020B0604020202020204" charset="0"/>
              </a:rPr>
              <a:t>Reliable, long-term, mutually beneficial cooperation</a:t>
            </a:r>
            <a:r>
              <a:rPr lang="ru-RU" sz="2000" dirty="0" smtClean="0">
                <a:latin typeface="Proxima Nova" panose="020B0604020202020204" charset="0"/>
              </a:rPr>
              <a:t>. </a:t>
            </a:r>
          </a:p>
          <a:p>
            <a:pPr marL="342900" indent="-342900">
              <a:buBlip>
                <a:blip r:embed="rId3"/>
              </a:buBlip>
            </a:pPr>
            <a:r>
              <a:rPr lang="en-US" sz="2000" dirty="0">
                <a:latin typeface="Proxima Nova" panose="020B0604020202020204" charset="0"/>
              </a:rPr>
              <a:t>Innovative products made in Russia</a:t>
            </a:r>
            <a:r>
              <a:rPr lang="ru-RU" sz="2000" dirty="0" smtClean="0">
                <a:latin typeface="Proxima Nova" panose="020B0604020202020204" charset="0"/>
              </a:rPr>
              <a:t>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97" y="980728"/>
            <a:ext cx="75045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C:\Users\igolovchansky\Downloads\vira_pn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97" y="332656"/>
            <a:ext cx="2185624" cy="40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00759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6516216" cy="6934632"/>
          </a:xfrm>
          <a:prstGeom prst="rect">
            <a:avLst/>
          </a:prstGeom>
          <a:solidFill>
            <a:srgbClr val="E63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99592" y="2564904"/>
            <a:ext cx="45365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  <a:latin typeface="Proxima Nova" panose="020B0604020202020204" charset="0"/>
              </a:rPr>
              <a:t>The Scaffolds Plant</a:t>
            </a:r>
            <a:r>
              <a:rPr lang="ru-RU" sz="1600" b="1" dirty="0" smtClean="0">
                <a:solidFill>
                  <a:schemeClr val="bg1"/>
                </a:solidFill>
                <a:latin typeface="Proxima Nova" panose="020B0604020202020204" charset="0"/>
              </a:rPr>
              <a:t>  </a:t>
            </a:r>
            <a:r>
              <a:rPr lang="en-US" sz="1600" b="1" dirty="0" smtClean="0">
                <a:solidFill>
                  <a:schemeClr val="bg1"/>
                </a:solidFill>
                <a:latin typeface="Proxima Nova" panose="020B0604020202020204" charset="0"/>
              </a:rPr>
              <a:t>“Novaya Vysota” </a:t>
            </a:r>
          </a:p>
          <a:p>
            <a:endParaRPr lang="ru-RU" sz="1600" dirty="0">
              <a:solidFill>
                <a:schemeClr val="bg1"/>
              </a:solidFill>
              <a:latin typeface="Proxima Nova" panose="020B0604020202020204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Proxima Nova" panose="020B0604020202020204" charset="0"/>
              </a:rPr>
              <a:t>Plot 2, territory Promzona 2, Gatchina, Gatchinskiy district, Leningradskiy region, 188360, Russia</a:t>
            </a:r>
            <a:endParaRPr lang="ru-RU" sz="1600" dirty="0">
              <a:solidFill>
                <a:schemeClr val="bg1"/>
              </a:solidFill>
              <a:latin typeface="Proxima Nova" panose="020B060402020202020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4221088"/>
            <a:ext cx="482453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Proxima Nova" panose="020B0604020202020204" charset="0"/>
              </a:rPr>
              <a:t>Confidence in every step!</a:t>
            </a:r>
            <a:endParaRPr lang="ru-RU" sz="3200" b="1" dirty="0">
              <a:solidFill>
                <a:schemeClr val="bg1"/>
              </a:solidFill>
              <a:latin typeface="Proxima Nova" panose="020B0604020202020204" charset="0"/>
            </a:endParaRPr>
          </a:p>
          <a:p>
            <a:r>
              <a:rPr lang="ru-RU" b="1" dirty="0">
                <a:solidFill>
                  <a:schemeClr val="bg1"/>
                </a:solidFill>
                <a:latin typeface="Proxima Nova" panose="020B0604020202020204" charset="0"/>
              </a:rPr>
              <a:t> </a:t>
            </a:r>
            <a:endParaRPr lang="en-US" b="1" dirty="0" smtClean="0">
              <a:solidFill>
                <a:schemeClr val="bg1"/>
              </a:solidFill>
              <a:latin typeface="Proxima Nova" panose="020B0604020202020204" charset="0"/>
            </a:endParaRPr>
          </a:p>
          <a:p>
            <a:r>
              <a:rPr lang="en-US" sz="1600" b="1" dirty="0" smtClean="0">
                <a:solidFill>
                  <a:schemeClr val="bg1"/>
                </a:solidFill>
                <a:latin typeface="Proxima Nova" panose="020B0604020202020204" charset="0"/>
              </a:rPr>
              <a:t>zavodnv.ru/</a:t>
            </a:r>
            <a:r>
              <a:rPr lang="en-US" sz="1600" b="1" dirty="0" err="1" smtClean="0">
                <a:solidFill>
                  <a:schemeClr val="bg1"/>
                </a:solidFill>
                <a:latin typeface="Proxima Nova" panose="020B0604020202020204" charset="0"/>
              </a:rPr>
              <a:t>en</a:t>
            </a:r>
            <a:endParaRPr lang="ru-RU" sz="1600" b="1" dirty="0">
              <a:solidFill>
                <a:schemeClr val="bg1"/>
              </a:solidFill>
              <a:latin typeface="Proxima Nova" panose="020B060402020202020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99592" y="764704"/>
            <a:ext cx="51125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cap="all" dirty="0">
                <a:solidFill>
                  <a:schemeClr val="bg1"/>
                </a:solidFill>
                <a:latin typeface="Oswald" panose="020B0604020202020204" charset="-52"/>
              </a:rPr>
              <a:t>Thanks for your </a:t>
            </a:r>
            <a:r>
              <a:rPr lang="en-US" sz="4000" b="1" cap="all" dirty="0" smtClean="0">
                <a:solidFill>
                  <a:schemeClr val="bg1"/>
                </a:solidFill>
                <a:latin typeface="Oswald" panose="020B0604020202020204" charset="-52"/>
              </a:rPr>
              <a:t>attention!</a:t>
            </a:r>
            <a:endParaRPr lang="ru-RU" sz="4000" cap="all" dirty="0">
              <a:solidFill>
                <a:schemeClr val="bg1"/>
              </a:solidFill>
              <a:latin typeface="Oswald" panose="020B0604020202020204" charset="-52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8006" y="1095531"/>
            <a:ext cx="75045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 descr="C:\Users\igolovchansky\Downloads\vira_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6856" y="332656"/>
            <a:ext cx="2185624" cy="40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5876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97" y="980728"/>
            <a:ext cx="75045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9514425"/>
              </p:ext>
            </p:extLst>
          </p:nvPr>
        </p:nvGraphicFramePr>
        <p:xfrm>
          <a:off x="1691680" y="2204864"/>
          <a:ext cx="6696744" cy="2011680"/>
        </p:xfrm>
        <a:graphic>
          <a:graphicData uri="http://schemas.openxmlformats.org/drawingml/2006/table">
            <a:tbl>
              <a:tblPr/>
              <a:tblGrid>
                <a:gridCol w="1872208"/>
                <a:gridCol w="4824536"/>
              </a:tblGrid>
              <a:tr h="73152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1999</a:t>
                      </a:r>
                      <a:r>
                        <a:rPr lang="ru-RU" sz="2400" baseline="0" dirty="0" smtClean="0"/>
                        <a:t> – 2009</a:t>
                      </a:r>
                      <a:endParaRPr lang="ru-RU" sz="2400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Distribution on the Russian market of high-quality climbing equipment</a:t>
                      </a:r>
                      <a:r>
                        <a:rPr lang="ru-RU" sz="2400" dirty="0" smtClean="0"/>
                        <a:t> </a:t>
                      </a:r>
                      <a:r>
                        <a:rPr lang="en-US" sz="2400" dirty="0" smtClean="0"/>
                        <a:t>manufactured in Europe.</a:t>
                      </a:r>
                      <a:endParaRPr lang="ru-RU" sz="2400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2010 – 2019</a:t>
                      </a:r>
                      <a:endParaRPr lang="ru-RU" sz="2400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Production in</a:t>
                      </a:r>
                      <a:r>
                        <a:rPr lang="en-US" sz="2400" baseline="0" dirty="0" smtClean="0"/>
                        <a:t> Russia </a:t>
                      </a:r>
                      <a:r>
                        <a:rPr lang="en-US" sz="2400" dirty="0" smtClean="0"/>
                        <a:t>of climbing equipment of European quality.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5" name="Picture 2" descr="C:\Users\igolovchansky\Downloads\vira_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97" y="332656"/>
            <a:ext cx="2185624" cy="40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1362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835696" y="1196752"/>
            <a:ext cx="6840760" cy="36556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Proxima Nova" panose="020B0604020202020204" charset="0"/>
              </a:rPr>
              <a:t>In 2019</a:t>
            </a:r>
            <a:r>
              <a:rPr lang="ru-RU" sz="2800" b="1" dirty="0" smtClean="0">
                <a:solidFill>
                  <a:srgbClr val="FF0000"/>
                </a:solidFill>
                <a:latin typeface="Proxima Nova" panose="020B0604020202020204" charset="0"/>
              </a:rPr>
              <a:t>:</a:t>
            </a:r>
          </a:p>
          <a:p>
            <a:endParaRPr lang="ru-RU" sz="2800" dirty="0">
              <a:latin typeface="Proxima Nova" panose="020B0604020202020204" charset="0"/>
            </a:endParaRPr>
          </a:p>
          <a:p>
            <a:pPr marL="457200" indent="-457200">
              <a:lnSpc>
                <a:spcPct val="114000"/>
              </a:lnSpc>
              <a:buBlip>
                <a:blip r:embed="rId2"/>
              </a:buBlip>
            </a:pPr>
            <a:r>
              <a:rPr lang="ru-RU" sz="2200" dirty="0" smtClean="0">
                <a:latin typeface="Proxima Nova" panose="020B0604020202020204" charset="0"/>
              </a:rPr>
              <a:t>4000 </a:t>
            </a:r>
            <a:r>
              <a:rPr lang="en-US" sz="2200" dirty="0" smtClean="0">
                <a:latin typeface="Proxima Nova" panose="020B0604020202020204" charset="0"/>
              </a:rPr>
              <a:t>m</a:t>
            </a:r>
            <a:r>
              <a:rPr lang="ru-RU" sz="2200" baseline="30000" dirty="0" smtClean="0">
                <a:latin typeface="Proxima Nova" panose="020B0604020202020204" charset="0"/>
              </a:rPr>
              <a:t>2</a:t>
            </a:r>
            <a:r>
              <a:rPr lang="ru-RU" sz="2200" dirty="0" smtClean="0">
                <a:latin typeface="Proxima Nova" panose="020B0604020202020204" charset="0"/>
              </a:rPr>
              <a:t> </a:t>
            </a:r>
            <a:r>
              <a:rPr lang="en-US" sz="2200" dirty="0" smtClean="0">
                <a:latin typeface="Proxima Nova" panose="020B0604020202020204" charset="0"/>
              </a:rPr>
              <a:t>production area</a:t>
            </a:r>
            <a:endParaRPr lang="ru-RU" sz="2200" dirty="0" smtClean="0">
              <a:latin typeface="Proxima Nova" panose="020B0604020202020204" charset="0"/>
            </a:endParaRPr>
          </a:p>
          <a:p>
            <a:pPr marL="457200" indent="-457200">
              <a:lnSpc>
                <a:spcPct val="114000"/>
              </a:lnSpc>
              <a:buBlip>
                <a:blip r:embed="rId2"/>
              </a:buBlip>
            </a:pPr>
            <a:r>
              <a:rPr lang="ru-RU" sz="2200" dirty="0" smtClean="0">
                <a:latin typeface="Proxima Nova" panose="020B0604020202020204" charset="0"/>
              </a:rPr>
              <a:t>4000 </a:t>
            </a:r>
            <a:r>
              <a:rPr lang="en-US" sz="2200" dirty="0" smtClean="0">
                <a:latin typeface="Proxima Nova" panose="020B0604020202020204" charset="0"/>
              </a:rPr>
              <a:t>m</a:t>
            </a:r>
            <a:r>
              <a:rPr lang="ru-RU" sz="2200" baseline="30000" dirty="0" smtClean="0">
                <a:latin typeface="Proxima Nova" panose="020B0604020202020204" charset="0"/>
              </a:rPr>
              <a:t>2</a:t>
            </a:r>
            <a:r>
              <a:rPr lang="ru-RU" sz="2200" dirty="0" smtClean="0">
                <a:latin typeface="Proxima Nova" panose="020B0604020202020204" charset="0"/>
              </a:rPr>
              <a:t> </a:t>
            </a:r>
            <a:r>
              <a:rPr lang="en-US" sz="2200" dirty="0">
                <a:latin typeface="Proxima Nova" panose="020B0604020202020204" charset="0"/>
              </a:rPr>
              <a:t>warehouse </a:t>
            </a:r>
            <a:r>
              <a:rPr lang="en-US" sz="2200" dirty="0" smtClean="0">
                <a:latin typeface="Proxima Nova" panose="020B0604020202020204" charset="0"/>
              </a:rPr>
              <a:t>area</a:t>
            </a:r>
            <a:endParaRPr lang="ru-RU" sz="2200" dirty="0" smtClean="0">
              <a:latin typeface="Proxima Nova" panose="020B0604020202020204" charset="0"/>
            </a:endParaRPr>
          </a:p>
          <a:p>
            <a:pPr marL="457200" indent="-457200">
              <a:lnSpc>
                <a:spcPct val="114000"/>
              </a:lnSpc>
              <a:buBlip>
                <a:blip r:embed="rId2"/>
              </a:buBlip>
            </a:pPr>
            <a:r>
              <a:rPr lang="ru-RU" sz="2200" dirty="0" smtClean="0">
                <a:latin typeface="Proxima Nova" panose="020B0604020202020204" charset="0"/>
              </a:rPr>
              <a:t>150 </a:t>
            </a:r>
            <a:r>
              <a:rPr lang="en-US" sz="2200" dirty="0">
                <a:latin typeface="Proxima Nova" panose="020B0604020202020204" charset="0"/>
              </a:rPr>
              <a:t>staff </a:t>
            </a:r>
            <a:r>
              <a:rPr lang="en-US" sz="2200" dirty="0" smtClean="0">
                <a:latin typeface="Proxima Nova" panose="020B0604020202020204" charset="0"/>
              </a:rPr>
              <a:t>members</a:t>
            </a:r>
          </a:p>
          <a:p>
            <a:pPr marL="457200" indent="-457200">
              <a:lnSpc>
                <a:spcPct val="114000"/>
              </a:lnSpc>
              <a:buBlip>
                <a:blip r:embed="rId2"/>
              </a:buBlip>
            </a:pPr>
            <a:r>
              <a:rPr lang="en-US" sz="2200" dirty="0">
                <a:latin typeface="Proxima Nova" panose="020B0604020202020204" charset="0"/>
              </a:rPr>
              <a:t>D</a:t>
            </a:r>
            <a:r>
              <a:rPr lang="en-US" sz="2200" dirty="0" smtClean="0">
                <a:latin typeface="Proxima Nova" panose="020B0604020202020204" charset="0"/>
              </a:rPr>
              <a:t>esign </a:t>
            </a:r>
            <a:r>
              <a:rPr lang="en-US" sz="2200" dirty="0">
                <a:latin typeface="Proxima Nova" panose="020B0604020202020204" charset="0"/>
              </a:rPr>
              <a:t>engineer </a:t>
            </a:r>
            <a:r>
              <a:rPr lang="en-US" sz="2200" dirty="0" smtClean="0">
                <a:latin typeface="Proxima Nova" panose="020B0604020202020204" charset="0"/>
              </a:rPr>
              <a:t>team</a:t>
            </a:r>
          </a:p>
          <a:p>
            <a:pPr marL="457200" indent="-457200">
              <a:lnSpc>
                <a:spcPct val="114000"/>
              </a:lnSpc>
              <a:buBlip>
                <a:blip r:embed="rId2"/>
              </a:buBlip>
            </a:pPr>
            <a:r>
              <a:rPr lang="en-US" sz="2200" dirty="0" smtClean="0">
                <a:latin typeface="Proxima Nova" panose="020B0604020202020204" charset="0"/>
              </a:rPr>
              <a:t>More</a:t>
            </a:r>
            <a:r>
              <a:rPr lang="ru-RU" sz="2200" dirty="0" smtClean="0">
                <a:latin typeface="Proxima Nova" panose="020B0604020202020204" charset="0"/>
              </a:rPr>
              <a:t> 700 </a:t>
            </a:r>
            <a:r>
              <a:rPr lang="en-US" sz="2200" dirty="0" smtClean="0">
                <a:latin typeface="Proxima Nova" panose="020B0604020202020204" charset="0"/>
              </a:rPr>
              <a:t>SKU</a:t>
            </a:r>
            <a:endParaRPr lang="ru-RU" sz="2200" dirty="0" smtClean="0">
              <a:latin typeface="Proxima Nova" panose="020B0604020202020204" charset="0"/>
            </a:endParaRPr>
          </a:p>
          <a:p>
            <a:pPr marL="457200" indent="-457200">
              <a:lnSpc>
                <a:spcPct val="114000"/>
              </a:lnSpc>
              <a:buBlip>
                <a:blip r:embed="rId2"/>
              </a:buBlip>
            </a:pPr>
            <a:r>
              <a:rPr lang="en-US" sz="2200" dirty="0" smtClean="0">
                <a:latin typeface="Proxima Nova" panose="020B0604020202020204" charset="0"/>
              </a:rPr>
              <a:t>Equipment </a:t>
            </a:r>
            <a:r>
              <a:rPr lang="en-US" sz="2200" dirty="0">
                <a:latin typeface="Proxima Nova" panose="020B0604020202020204" charset="0"/>
              </a:rPr>
              <a:t>manufactured in </a:t>
            </a:r>
            <a:r>
              <a:rPr lang="en-US" sz="2200" dirty="0" smtClean="0">
                <a:latin typeface="Proxima Nova" panose="020B0604020202020204" charset="0"/>
              </a:rPr>
              <a:t>EU and</a:t>
            </a:r>
            <a:r>
              <a:rPr lang="ru-RU" sz="2200" dirty="0" smtClean="0">
                <a:latin typeface="Proxima Nova" panose="020B0604020202020204" charset="0"/>
              </a:rPr>
              <a:t> </a:t>
            </a:r>
            <a:r>
              <a:rPr lang="en-US" sz="2200" dirty="0" smtClean="0">
                <a:latin typeface="Proxima Nova" panose="020B0604020202020204" charset="0"/>
              </a:rPr>
              <a:t>equipment designed by engineer team</a:t>
            </a:r>
            <a:r>
              <a:rPr lang="ru-RU" sz="2200" dirty="0" smtClean="0">
                <a:latin typeface="Proxima Nova" panose="020B0604020202020204" charset="0"/>
              </a:rPr>
              <a:t> 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97" y="980728"/>
            <a:ext cx="75045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C:\Users\igolovchansky\Downloads\vira_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97" y="332656"/>
            <a:ext cx="2185624" cy="40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9719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907704" y="808836"/>
            <a:ext cx="691276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Proxima Nova" panose="020B0604020202020204" charset="0"/>
              </a:rPr>
              <a:t>SFP</a:t>
            </a:r>
            <a:r>
              <a:rPr lang="ru-RU" sz="2400" b="1" dirty="0" smtClean="0">
                <a:solidFill>
                  <a:srgbClr val="FF0000"/>
                </a:solidFill>
                <a:latin typeface="Proxima Nova" panose="020B0604020202020204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Proxima Nova" panose="020B0604020202020204" charset="0"/>
              </a:rPr>
              <a:t>today</a:t>
            </a:r>
            <a:r>
              <a:rPr lang="ru-RU" sz="2400" b="1" dirty="0" smtClean="0">
                <a:solidFill>
                  <a:srgbClr val="FF0000"/>
                </a:solidFill>
                <a:latin typeface="Proxima Nova" panose="020B0604020202020204" charset="0"/>
              </a:rPr>
              <a:t>:</a:t>
            </a:r>
          </a:p>
          <a:p>
            <a:endParaRPr lang="ru-RU" sz="800" b="1" dirty="0" smtClean="0">
              <a:solidFill>
                <a:srgbClr val="FF0000"/>
              </a:solidFill>
              <a:latin typeface="Proxima Nova" panose="020B0604020202020204" charset="0"/>
            </a:endParaRPr>
          </a:p>
          <a:p>
            <a:pPr marL="457200" indent="-457200">
              <a:buBlip>
                <a:blip r:embed="rId3"/>
              </a:buBlip>
            </a:pPr>
            <a:r>
              <a:rPr lang="en-US" dirty="0" smtClean="0">
                <a:latin typeface="Proxima Nova" panose="020B0604020202020204" charset="0"/>
              </a:rPr>
              <a:t>Share </a:t>
            </a:r>
            <a:r>
              <a:rPr lang="en-US" dirty="0">
                <a:latin typeface="Proxima Nova" panose="020B0604020202020204" charset="0"/>
              </a:rPr>
              <a:t>of products in DIY </a:t>
            </a:r>
            <a:r>
              <a:rPr lang="en-US" dirty="0" smtClean="0">
                <a:latin typeface="Proxima Nova" panose="020B0604020202020204" charset="0"/>
              </a:rPr>
              <a:t>retail chains </a:t>
            </a:r>
            <a:r>
              <a:rPr lang="en-US" dirty="0">
                <a:latin typeface="Proxima Nova" panose="020B0604020202020204" charset="0"/>
              </a:rPr>
              <a:t>and </a:t>
            </a:r>
            <a:r>
              <a:rPr lang="en-US" dirty="0" smtClean="0">
                <a:latin typeface="Proxima Nova" panose="020B0604020202020204" charset="0"/>
              </a:rPr>
              <a:t>building materials</a:t>
            </a:r>
            <a:r>
              <a:rPr lang="ru-RU" dirty="0" smtClean="0">
                <a:latin typeface="Proxima Nova" panose="020B0604020202020204" charset="0"/>
              </a:rPr>
              <a:t>:</a:t>
            </a:r>
            <a:r>
              <a:rPr lang="en-US" dirty="0" smtClean="0">
                <a:latin typeface="Proxima Nova" panose="020B0604020202020204" charset="0"/>
              </a:rPr>
              <a:t> </a:t>
            </a:r>
            <a:endParaRPr lang="ru-RU" dirty="0">
              <a:latin typeface="Proxima Nova" panose="020B060402020202020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662686"/>
              </p:ext>
            </p:extLst>
          </p:nvPr>
        </p:nvGraphicFramePr>
        <p:xfrm>
          <a:off x="2051720" y="1700808"/>
          <a:ext cx="6233540" cy="2011680"/>
        </p:xfrm>
        <a:graphic>
          <a:graphicData uri="http://schemas.openxmlformats.org/drawingml/2006/table">
            <a:tbl>
              <a:tblPr/>
              <a:tblGrid>
                <a:gridCol w="2088232"/>
                <a:gridCol w="2088232"/>
                <a:gridCol w="2057076"/>
              </a:tblGrid>
              <a:tr h="246407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Retail</a:t>
                      </a:r>
                      <a:r>
                        <a:rPr lang="en-US" b="1" baseline="0" dirty="0" smtClean="0"/>
                        <a:t> chain</a:t>
                      </a:r>
                      <a:endParaRPr lang="ru-RU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Share of products </a:t>
                      </a:r>
                      <a:r>
                        <a:rPr lang="ru-RU" b="1" baseline="0" dirty="0" smtClean="0"/>
                        <a:t>(</a:t>
                      </a:r>
                      <a:r>
                        <a:rPr lang="en-US" b="1" baseline="0" dirty="0" smtClean="0"/>
                        <a:t>Ladders</a:t>
                      </a:r>
                      <a:r>
                        <a:rPr lang="ru-RU" b="1" baseline="0" dirty="0" smtClean="0"/>
                        <a:t>)</a:t>
                      </a:r>
                      <a:endParaRPr lang="ru-RU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Hypermarkets</a:t>
                      </a:r>
                      <a:endParaRPr lang="ru-RU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40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Metro</a:t>
                      </a:r>
                      <a:r>
                        <a:rPr lang="en-US" baseline="0" dirty="0" smtClean="0"/>
                        <a:t> Cash&amp;Carry</a:t>
                      </a:r>
                    </a:p>
                    <a:p>
                      <a:pPr algn="ctr"/>
                      <a:r>
                        <a:rPr lang="en-US" baseline="0" dirty="0" smtClean="0"/>
                        <a:t>(since 2000</a:t>
                      </a:r>
                      <a:r>
                        <a:rPr lang="ru-RU" baseline="0" dirty="0" smtClean="0"/>
                        <a:t>)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80%</a:t>
                      </a:r>
                    </a:p>
                    <a:p>
                      <a:pPr algn="ctr"/>
                      <a:r>
                        <a:rPr lang="ru-RU" dirty="0" smtClean="0"/>
                        <a:t>(2000</a:t>
                      </a:r>
                      <a:r>
                        <a:rPr lang="ru-RU" baseline="0" dirty="0" smtClean="0"/>
                        <a:t>–2017)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90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40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Leroy Merlin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70%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90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83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OBI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100%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15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907704" y="4067780"/>
            <a:ext cx="61206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Blip>
                <a:blip r:embed="rId4"/>
              </a:buBlip>
            </a:pPr>
            <a:r>
              <a:rPr lang="en-US" dirty="0">
                <a:latin typeface="Proxima Nova" panose="020B0604020202020204" charset="0"/>
              </a:rPr>
              <a:t>Other distribution channels</a:t>
            </a:r>
            <a:r>
              <a:rPr lang="ru-RU" dirty="0" smtClean="0">
                <a:latin typeface="Proxima Nova" panose="020B0604020202020204" charset="0"/>
              </a:rPr>
              <a:t>:</a:t>
            </a: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97" y="980728"/>
            <a:ext cx="75045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0300607"/>
              </p:ext>
            </p:extLst>
          </p:nvPr>
        </p:nvGraphicFramePr>
        <p:xfrm>
          <a:off x="2051720" y="4461088"/>
          <a:ext cx="6233540" cy="1920240"/>
        </p:xfrm>
        <a:graphic>
          <a:graphicData uri="http://schemas.openxmlformats.org/drawingml/2006/table">
            <a:tbl>
              <a:tblPr/>
              <a:tblGrid>
                <a:gridCol w="2088232"/>
                <a:gridCol w="2088232"/>
                <a:gridCol w="2057076"/>
              </a:tblGrid>
              <a:tr h="246407">
                <a:tc>
                  <a:txBody>
                    <a:bodyPr/>
                    <a:lstStyle/>
                    <a:p>
                      <a:pPr algn="l"/>
                      <a:r>
                        <a:rPr lang="ru-RU" b="0" dirty="0" smtClean="0"/>
                        <a:t>Marketplaces</a:t>
                      </a:r>
                      <a:r>
                        <a:rPr lang="en-US" b="0" dirty="0" smtClean="0"/>
                        <a:t/>
                      </a:r>
                      <a:br>
                        <a:rPr lang="en-US" b="0" dirty="0" smtClean="0"/>
                      </a:br>
                      <a:r>
                        <a:rPr lang="ru-RU" b="0" dirty="0" smtClean="0"/>
                        <a:t>(</a:t>
                      </a:r>
                      <a:r>
                        <a:rPr lang="en-US" b="0" dirty="0" smtClean="0"/>
                        <a:t>e-commerce)</a:t>
                      </a:r>
                      <a:endParaRPr lang="ru-RU" b="0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4%</a:t>
                      </a:r>
                      <a:r>
                        <a:rPr lang="ru-RU" b="0" dirty="0" smtClean="0"/>
                        <a:t> </a:t>
                      </a:r>
                      <a:r>
                        <a:rPr lang="en-US" b="0" dirty="0" smtClean="0"/>
                        <a:t>of segment</a:t>
                      </a:r>
                      <a:endParaRPr lang="ru-RU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Vseinstrumenti.Ru</a:t>
                      </a:r>
                      <a:endParaRPr lang="ru-RU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407">
                <a:tc>
                  <a:txBody>
                    <a:bodyPr/>
                    <a:lstStyle/>
                    <a:p>
                      <a:pPr algn="l"/>
                      <a:r>
                        <a:rPr lang="en-US" b="0" dirty="0" smtClean="0"/>
                        <a:t>Dealers and </a:t>
                      </a:r>
                      <a:r>
                        <a:rPr lang="en-US" b="0" baseline="0" dirty="0" smtClean="0"/>
                        <a:t>distributors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More</a:t>
                      </a:r>
                      <a:r>
                        <a:rPr lang="ru-RU" b="0" dirty="0" smtClean="0"/>
                        <a:t> 20</a:t>
                      </a:r>
                      <a:endParaRPr lang="ru-RU" b="0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Russia</a:t>
                      </a:r>
                      <a:r>
                        <a:rPr lang="ru-RU" b="0" dirty="0" smtClean="0"/>
                        <a:t>,</a:t>
                      </a:r>
                      <a:r>
                        <a:rPr lang="ru-RU" b="0" baseline="0" dirty="0" smtClean="0"/>
                        <a:t> </a:t>
                      </a:r>
                      <a:r>
                        <a:rPr lang="en-US" b="0" baseline="0" dirty="0" smtClean="0"/>
                        <a:t>CIS, EU</a:t>
                      </a:r>
                      <a:endParaRPr lang="ru-RU" b="0" baseline="0" dirty="0" smtClean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833">
                <a:tc>
                  <a:txBody>
                    <a:bodyPr/>
                    <a:lstStyle/>
                    <a:p>
                      <a:pPr algn="l"/>
                      <a:r>
                        <a:rPr lang="en-US" b="0" dirty="0" smtClean="0"/>
                        <a:t>Corporate customers</a:t>
                      </a:r>
                      <a:endParaRPr lang="ru-RU" b="0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More</a:t>
                      </a:r>
                      <a:r>
                        <a:rPr lang="ru-RU" b="0" dirty="0" smtClean="0"/>
                        <a:t> 2</a:t>
                      </a:r>
                      <a:r>
                        <a:rPr lang="ru-RU" b="0" baseline="0" dirty="0" smtClean="0"/>
                        <a:t> 500</a:t>
                      </a:r>
                      <a:endParaRPr lang="ru-RU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B2B2C</a:t>
                      </a:r>
                      <a:r>
                        <a:rPr lang="en-US" b="0" baseline="0" dirty="0" smtClean="0"/>
                        <a:t> + B2B + B2G</a:t>
                      </a:r>
                      <a:endParaRPr lang="ru-RU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8" name="Picture 2" descr="C:\Users\igolovchansky\Downloads\vira_pn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97" y="332656"/>
            <a:ext cx="2185624" cy="40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1306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907704" y="836712"/>
            <a:ext cx="64087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Proxima Nova" panose="020B0604020202020204" charset="0"/>
              </a:rPr>
              <a:t>O</a:t>
            </a:r>
            <a:r>
              <a:rPr lang="en-US" sz="2400" b="1" dirty="0" smtClean="0">
                <a:solidFill>
                  <a:srgbClr val="FF0000"/>
                </a:solidFill>
                <a:latin typeface="Proxima Nova" panose="020B0604020202020204" charset="0"/>
              </a:rPr>
              <a:t>ur </a:t>
            </a:r>
            <a:r>
              <a:rPr lang="en-US" sz="2400" b="1" dirty="0">
                <a:solidFill>
                  <a:srgbClr val="FF0000"/>
                </a:solidFill>
                <a:latin typeface="Proxima Nova" panose="020B0604020202020204" charset="0"/>
              </a:rPr>
              <a:t>achievements</a:t>
            </a:r>
            <a:r>
              <a:rPr lang="ru-RU" sz="2400" b="1" dirty="0" smtClean="0">
                <a:solidFill>
                  <a:srgbClr val="FF0000"/>
                </a:solidFill>
                <a:latin typeface="Proxima Nova" panose="020B0604020202020204" charset="0"/>
              </a:rPr>
              <a:t>:</a:t>
            </a:r>
          </a:p>
          <a:p>
            <a:pPr marL="457200" indent="-457200">
              <a:buBlip>
                <a:blip r:embed="rId3"/>
              </a:buBlip>
            </a:pPr>
            <a:r>
              <a:rPr lang="en-US" sz="2200" dirty="0" smtClean="0">
                <a:latin typeface="Proxima Nova" panose="020B0604020202020204" charset="0"/>
              </a:rPr>
              <a:t>Service Level: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97" y="980728"/>
            <a:ext cx="75045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148023"/>
              </p:ext>
            </p:extLst>
          </p:nvPr>
        </p:nvGraphicFramePr>
        <p:xfrm>
          <a:off x="1355641" y="1772816"/>
          <a:ext cx="7200801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6" name="Picture 2" descr="C:\Users\igolovchansky\Downloads\vira_pn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97" y="332656"/>
            <a:ext cx="2185624" cy="40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77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907704" y="836712"/>
            <a:ext cx="64087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Proxima Nova" panose="020B0604020202020204" charset="0"/>
              </a:rPr>
              <a:t>Our </a:t>
            </a:r>
            <a:r>
              <a:rPr lang="en-US" sz="2400" b="1" dirty="0">
                <a:solidFill>
                  <a:srgbClr val="FF0000"/>
                </a:solidFill>
                <a:latin typeface="Proxima Nova" panose="020B0604020202020204" charset="0"/>
              </a:rPr>
              <a:t>achievements</a:t>
            </a:r>
            <a:r>
              <a:rPr lang="ru-RU" sz="2400" b="1" dirty="0" smtClean="0">
                <a:solidFill>
                  <a:srgbClr val="FF0000"/>
                </a:solidFill>
                <a:latin typeface="Proxima Nova" panose="020B0604020202020204" charset="0"/>
              </a:rPr>
              <a:t>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07704" y="1340768"/>
            <a:ext cx="640871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Blip>
                <a:blip r:embed="rId3"/>
              </a:buBlip>
            </a:pPr>
            <a:r>
              <a:rPr lang="en-US" sz="2200" dirty="0" smtClean="0">
                <a:latin typeface="Proxima Nova" panose="020B0604020202020204" charset="0"/>
              </a:rPr>
              <a:t>Production: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97" y="980728"/>
            <a:ext cx="75045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1839378"/>
              </p:ext>
            </p:extLst>
          </p:nvPr>
        </p:nvGraphicFramePr>
        <p:xfrm>
          <a:off x="1330566" y="1916832"/>
          <a:ext cx="7201768" cy="43210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0" name="Picture 2" descr="C:\Users\igolovchansky\Downloads\vira_pn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97" y="332656"/>
            <a:ext cx="2185624" cy="40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9876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Картинки по запросу &quot;ISO 9001-2015 logo&quot;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1087" y="1772816"/>
            <a:ext cx="3832554" cy="2556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2171065"/>
            <a:ext cx="4032448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E6352F"/>
                </a:solidFill>
                <a:latin typeface="Oswald"/>
              </a:rPr>
              <a:t>Certification </a:t>
            </a:r>
          </a:p>
          <a:p>
            <a:r>
              <a:rPr lang="en-US" sz="2400" b="1" dirty="0" smtClean="0">
                <a:solidFill>
                  <a:srgbClr val="E6352F"/>
                </a:solidFill>
                <a:latin typeface="Oswald"/>
              </a:rPr>
              <a:t>ISO 9001-2015</a:t>
            </a:r>
            <a:endParaRPr lang="ru-RU" sz="2400" b="1" dirty="0" smtClean="0">
              <a:solidFill>
                <a:srgbClr val="E6352F"/>
              </a:solidFill>
              <a:latin typeface="Oswald"/>
            </a:endParaRPr>
          </a:p>
          <a:p>
            <a:endParaRPr lang="ru-RU" b="1" dirty="0">
              <a:latin typeface="Proxima Nova" panose="020B0604020202020204" charset="0"/>
            </a:endParaRPr>
          </a:p>
          <a:p>
            <a:r>
              <a:rPr lang="ru-RU" dirty="0" smtClean="0">
                <a:latin typeface="Proxima Nova" panose="020B0604020202020204" charset="0"/>
              </a:rPr>
              <a:t>2016 – </a:t>
            </a:r>
            <a:r>
              <a:rPr lang="en-US" dirty="0" smtClean="0">
                <a:latin typeface="Proxima Nova" panose="020B0604020202020204" charset="0"/>
              </a:rPr>
              <a:t>The Scaffolds </a:t>
            </a:r>
            <a:r>
              <a:rPr lang="en-US" dirty="0">
                <a:latin typeface="Proxima Nova" panose="020B0604020202020204" charset="0"/>
              </a:rPr>
              <a:t>Plant </a:t>
            </a:r>
            <a:r>
              <a:rPr lang="en-US" dirty="0" smtClean="0">
                <a:latin typeface="Proxima Nova" panose="020B0604020202020204" charset="0"/>
              </a:rPr>
              <a:t/>
            </a:r>
            <a:br>
              <a:rPr lang="en-US" dirty="0" smtClean="0">
                <a:latin typeface="Proxima Nova" panose="020B0604020202020204" charset="0"/>
              </a:rPr>
            </a:br>
            <a:r>
              <a:rPr lang="en-US" dirty="0" smtClean="0">
                <a:latin typeface="Proxima Nova" panose="020B0604020202020204" charset="0"/>
              </a:rPr>
              <a:t>received </a:t>
            </a:r>
            <a:r>
              <a:rPr lang="en-US" dirty="0">
                <a:latin typeface="Proxima Nova" panose="020B0604020202020204" charset="0"/>
              </a:rPr>
              <a:t>a certificate </a:t>
            </a:r>
            <a:r>
              <a:rPr lang="en-US" dirty="0" smtClean="0">
                <a:latin typeface="Proxima Nova" panose="020B0604020202020204" charset="0"/>
              </a:rPr>
              <a:t>of </a:t>
            </a:r>
            <a:r>
              <a:rPr lang="ru-RU" dirty="0" smtClean="0">
                <a:latin typeface="Proxima Nova" panose="020B0604020202020204" charset="0"/>
              </a:rPr>
              <a:t>TÜV SÜD.</a:t>
            </a:r>
          </a:p>
          <a:p>
            <a:endParaRPr lang="ru-RU" dirty="0">
              <a:latin typeface="Proxima Nova" panose="020B0604020202020204" charset="0"/>
            </a:endParaRPr>
          </a:p>
          <a:p>
            <a:r>
              <a:rPr lang="ru-RU" dirty="0" smtClean="0">
                <a:latin typeface="Proxima Nova" panose="020B0604020202020204" charset="0"/>
              </a:rPr>
              <a:t>2017 – 2019</a:t>
            </a:r>
            <a:endParaRPr lang="en-US" dirty="0" smtClean="0">
              <a:latin typeface="Proxima Nova" panose="020B0604020202020204" charset="0"/>
            </a:endParaRPr>
          </a:p>
          <a:p>
            <a:r>
              <a:rPr lang="en-US" dirty="0">
                <a:latin typeface="Proxima Nova" panose="020B0604020202020204" charset="0"/>
              </a:rPr>
              <a:t>Successful certification confirmation.</a:t>
            </a:r>
            <a:endParaRPr lang="ru-RU" sz="1300" dirty="0">
              <a:latin typeface="Proxima Nova" panose="020B060402020202020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97" y="980728"/>
            <a:ext cx="75045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64" descr="Картинки по запросу &quot;tuv sud&quot;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9732" y="2352276"/>
            <a:ext cx="1148732" cy="1148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igolovchansky\Downloads\vira_pn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97" y="332656"/>
            <a:ext cx="2185624" cy="40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3129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547665" y="836712"/>
            <a:ext cx="7272808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Proxima Nova" panose="020B0604020202020204" charset="0"/>
              </a:rPr>
              <a:t>Our plans for 2020</a:t>
            </a:r>
            <a:r>
              <a:rPr lang="ru-RU" sz="2800" b="1" dirty="0" smtClean="0">
                <a:solidFill>
                  <a:srgbClr val="FF0000"/>
                </a:solidFill>
                <a:latin typeface="Proxima Nova" panose="020B0604020202020204" charset="0"/>
              </a:rPr>
              <a:t>:</a:t>
            </a:r>
          </a:p>
          <a:p>
            <a:endParaRPr lang="ru-RU" sz="2800" b="1" dirty="0">
              <a:solidFill>
                <a:srgbClr val="FF0000"/>
              </a:solidFill>
              <a:latin typeface="Proxima Nova" panose="020B0604020202020204" charset="0"/>
            </a:endParaRPr>
          </a:p>
          <a:p>
            <a:pPr marL="342900" indent="-342900">
              <a:buBlip>
                <a:blip r:embed="rId3"/>
              </a:buBlip>
            </a:pPr>
            <a:r>
              <a:rPr lang="en-US" sz="1600" dirty="0">
                <a:latin typeface="Proxima Nova" panose="020B0604020202020204" charset="0"/>
              </a:rPr>
              <a:t>Improving production technology</a:t>
            </a:r>
            <a:r>
              <a:rPr lang="ru-RU" sz="1600" dirty="0" smtClean="0">
                <a:latin typeface="Proxima Nova" panose="020B0604020202020204" charset="0"/>
              </a:rPr>
              <a:t>:</a:t>
            </a:r>
          </a:p>
          <a:p>
            <a:r>
              <a:rPr lang="en-US" sz="1600" dirty="0" smtClean="0">
                <a:latin typeface="Proxima Nova" panose="020B0604020202020204" charset="0"/>
              </a:rPr>
              <a:t>Self-pierce </a:t>
            </a:r>
            <a:r>
              <a:rPr lang="en-US" sz="1600" dirty="0">
                <a:latin typeface="Proxima Nova" panose="020B0604020202020204" charset="0"/>
              </a:rPr>
              <a:t>riveting </a:t>
            </a:r>
            <a:r>
              <a:rPr lang="en-US" sz="1600" dirty="0" smtClean="0">
                <a:latin typeface="Proxima Nova" panose="020B0604020202020204" charset="0"/>
              </a:rPr>
              <a:t>technology for perfect joints.</a:t>
            </a:r>
          </a:p>
          <a:p>
            <a:r>
              <a:rPr lang="en-US" sz="1600" dirty="0" smtClean="0">
                <a:latin typeface="Proxima Nova" panose="020B0604020202020204" charset="0"/>
              </a:rPr>
              <a:t>Clinch technology. Joining metal sheets and profiles without a joining element.</a:t>
            </a:r>
          </a:p>
          <a:p>
            <a:r>
              <a:rPr lang="en-US" sz="1600" dirty="0">
                <a:latin typeface="Proxima Nova" panose="020B0604020202020204" charset="0"/>
              </a:rPr>
              <a:t>Robotic welding </a:t>
            </a:r>
            <a:r>
              <a:rPr lang="en-US" sz="1600" dirty="0" smtClean="0">
                <a:latin typeface="Proxima Nova" panose="020B0604020202020204" charset="0"/>
              </a:rPr>
              <a:t>technology.</a:t>
            </a:r>
          </a:p>
          <a:p>
            <a:endParaRPr lang="en-US" sz="1600" dirty="0" smtClean="0">
              <a:latin typeface="Proxima Nova" panose="020B0604020202020204" charset="0"/>
            </a:endParaRPr>
          </a:p>
          <a:p>
            <a:pPr marL="342900" indent="-342900">
              <a:buBlip>
                <a:blip r:embed="rId3"/>
              </a:buBlip>
            </a:pPr>
            <a:r>
              <a:rPr lang="en-US" sz="1600" dirty="0">
                <a:latin typeface="Proxima Nova" panose="020B0604020202020204" charset="0"/>
              </a:rPr>
              <a:t>Certified by </a:t>
            </a:r>
            <a:r>
              <a:rPr lang="en-US" sz="1600" dirty="0" smtClean="0">
                <a:latin typeface="Proxima Nova" panose="020B0604020202020204" charset="0"/>
              </a:rPr>
              <a:t>standards:</a:t>
            </a:r>
            <a:endParaRPr lang="ru-RU" sz="1600" dirty="0" smtClean="0">
              <a:latin typeface="Proxima Nova" panose="020B060402020202020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97" y="980728"/>
            <a:ext cx="75045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212" y="3681028"/>
            <a:ext cx="1188132" cy="1188132"/>
          </a:xfrm>
          <a:prstGeom prst="rect">
            <a:avLst/>
          </a:prstGeom>
        </p:spPr>
      </p:pic>
      <p:pic>
        <p:nvPicPr>
          <p:cNvPr id="8" name="Picture 64" descr="Картинки по запросу &quot;tuv sud&quot;&quot;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6776" y="3756432"/>
            <a:ext cx="819679" cy="819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6490069"/>
              </p:ext>
            </p:extLst>
          </p:nvPr>
        </p:nvGraphicFramePr>
        <p:xfrm>
          <a:off x="1669774" y="3473388"/>
          <a:ext cx="4846442" cy="1615440"/>
        </p:xfrm>
        <a:graphic>
          <a:graphicData uri="http://schemas.openxmlformats.org/drawingml/2006/table">
            <a:tbl>
              <a:tblPr/>
              <a:tblGrid>
                <a:gridCol w="2270105"/>
                <a:gridCol w="2576337"/>
              </a:tblGrid>
              <a:tr h="144016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dirty="0" smtClean="0">
                          <a:latin typeface="+mn-lt"/>
                        </a:rPr>
                        <a:t>EN 131 </a:t>
                      </a:r>
                      <a:endParaRPr lang="ru-RU" sz="2000" b="0" dirty="0" smtClean="0">
                        <a:latin typeface="+mn-lt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dirty="0" smtClean="0">
                          <a:latin typeface="+mn-lt"/>
                        </a:rPr>
                        <a:t>BGI 637 </a:t>
                      </a:r>
                      <a:endParaRPr lang="ru-RU" sz="2000" b="0" dirty="0" smtClean="0">
                        <a:latin typeface="+mn-lt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dirty="0" smtClean="0">
                          <a:latin typeface="+mn-lt"/>
                        </a:rPr>
                        <a:t>BGI 694 </a:t>
                      </a:r>
                      <a:endParaRPr lang="ru-RU" sz="2000" b="0" dirty="0" smtClean="0">
                        <a:latin typeface="+mn-lt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dirty="0" smtClean="0">
                          <a:latin typeface="+mn-lt"/>
                        </a:rPr>
                        <a:t>EN 1004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dirty="0" smtClean="0">
                          <a:latin typeface="+mn-lt"/>
                        </a:rPr>
                        <a:t>EN 14183 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EN 14122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DIN 18799-1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DIN 14094-1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DIN EN ISO 14122-4</a:t>
                      </a:r>
                    </a:p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11" name="Picture 2" descr="C:\Users\igolovchansky\Downloads\vira_png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97" y="332656"/>
            <a:ext cx="2185624" cy="40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81899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691680" y="1988840"/>
            <a:ext cx="684076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Proxima Nova" panose="020B0604020202020204" charset="0"/>
              </a:rPr>
              <a:t>Our advantages</a:t>
            </a:r>
            <a:r>
              <a:rPr lang="ru-RU" sz="2800" b="1" dirty="0" smtClean="0">
                <a:solidFill>
                  <a:srgbClr val="FF0000"/>
                </a:solidFill>
                <a:latin typeface="Proxima Nova" panose="020B0604020202020204" charset="0"/>
              </a:rPr>
              <a:t>:</a:t>
            </a:r>
          </a:p>
          <a:p>
            <a:endParaRPr lang="ru-RU" sz="2800" b="1" dirty="0">
              <a:solidFill>
                <a:srgbClr val="FF0000"/>
              </a:solidFill>
              <a:latin typeface="Proxima Nova" panose="020B0604020202020204" charset="0"/>
            </a:endParaRPr>
          </a:p>
          <a:p>
            <a:pPr marL="342900" indent="-342900">
              <a:buBlip>
                <a:blip r:embed="rId3"/>
              </a:buBlip>
            </a:pPr>
            <a:r>
              <a:rPr lang="en-US" sz="2000" dirty="0" smtClean="0">
                <a:latin typeface="Proxima Nova" panose="020B0604020202020204" charset="0"/>
              </a:rPr>
              <a:t>More 700 SKU in assortment</a:t>
            </a:r>
            <a:endParaRPr lang="ru-RU" sz="2000" dirty="0" smtClean="0">
              <a:latin typeface="Proxima Nova" panose="020B0604020202020204" charset="0"/>
            </a:endParaRPr>
          </a:p>
          <a:p>
            <a:pPr marL="342900" indent="-342900">
              <a:buBlip>
                <a:blip r:embed="rId3"/>
              </a:buBlip>
            </a:pPr>
            <a:r>
              <a:rPr lang="en-US" sz="2000" dirty="0">
                <a:latin typeface="Proxima Nova" panose="020B0604020202020204" charset="0"/>
              </a:rPr>
              <a:t>Conformity of products to European </a:t>
            </a:r>
            <a:r>
              <a:rPr lang="en-US" sz="2000" dirty="0" smtClean="0">
                <a:latin typeface="Proxima Nova" panose="020B0604020202020204" charset="0"/>
              </a:rPr>
              <a:t>quality</a:t>
            </a:r>
            <a:endParaRPr lang="ru-RU" sz="2000" dirty="0" smtClean="0">
              <a:latin typeface="Proxima Nova" panose="020B0604020202020204" charset="0"/>
            </a:endParaRPr>
          </a:p>
          <a:p>
            <a:pPr marL="342900" indent="-342900">
              <a:buBlip>
                <a:blip r:embed="rId3"/>
              </a:buBlip>
            </a:pPr>
            <a:r>
              <a:rPr lang="en-US" sz="2000" dirty="0">
                <a:latin typeface="Proxima Nova" panose="020B0604020202020204" charset="0"/>
              </a:rPr>
              <a:t>Compliance with ISO 9001 </a:t>
            </a:r>
            <a:r>
              <a:rPr lang="en-US" sz="2000" dirty="0" smtClean="0">
                <a:latin typeface="Proxima Nova" panose="020B0604020202020204" charset="0"/>
              </a:rPr>
              <a:t>standards</a:t>
            </a:r>
            <a:endParaRPr lang="ru-RU" sz="2000" dirty="0" smtClean="0">
              <a:latin typeface="Proxima Nova" panose="020B0604020202020204" charset="0"/>
            </a:endParaRPr>
          </a:p>
          <a:p>
            <a:pPr marL="342900" indent="-342900">
              <a:buBlip>
                <a:blip r:embed="rId3"/>
              </a:buBlip>
            </a:pPr>
            <a:r>
              <a:rPr lang="en-US" sz="2000" dirty="0">
                <a:latin typeface="Proxima Nova" panose="020B0604020202020204" charset="0"/>
              </a:rPr>
              <a:t>The optimal ratio of "Price </a:t>
            </a:r>
            <a:r>
              <a:rPr lang="en-US" sz="2000" dirty="0" smtClean="0">
                <a:latin typeface="Proxima Nova" panose="020B0604020202020204" charset="0"/>
              </a:rPr>
              <a:t>– Quality" </a:t>
            </a:r>
          </a:p>
          <a:p>
            <a:pPr marL="342900" indent="-342900">
              <a:buBlip>
                <a:blip r:embed="rId3"/>
              </a:buBlip>
            </a:pPr>
            <a:r>
              <a:rPr lang="en-US" sz="2000" dirty="0" smtClean="0">
                <a:latin typeface="Proxima Nova" panose="020B0604020202020204" charset="0"/>
              </a:rPr>
              <a:t>High </a:t>
            </a:r>
            <a:r>
              <a:rPr lang="en-US" sz="2000" dirty="0">
                <a:latin typeface="Proxima Nova" panose="020B0604020202020204" charset="0"/>
              </a:rPr>
              <a:t>Service Level for our partners</a:t>
            </a:r>
            <a:endParaRPr lang="ru-RU" sz="2000" dirty="0" smtClean="0">
              <a:latin typeface="Proxima Nova" panose="020B060402020202020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97" y="980728"/>
            <a:ext cx="75045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C:\Users\igolovchansky\Downloads\vira_pn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97" y="332656"/>
            <a:ext cx="2185624" cy="40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68161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1936</TotalTime>
  <Words>325</Words>
  <Application>Microsoft Office PowerPoint</Application>
  <PresentationFormat>Экран (4:3)</PresentationFormat>
  <Paragraphs>101</Paragraphs>
  <Slides>11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ООО ЗВК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Головчанский Илья</dc:creator>
  <cp:lastModifiedBy>Коруняк Наталья</cp:lastModifiedBy>
  <cp:revision>326</cp:revision>
  <dcterms:created xsi:type="dcterms:W3CDTF">2019-10-29T08:13:48Z</dcterms:created>
  <dcterms:modified xsi:type="dcterms:W3CDTF">2021-01-29T10:42:32Z</dcterms:modified>
</cp:coreProperties>
</file>