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76" r:id="rId3"/>
    <p:sldId id="303" r:id="rId4"/>
    <p:sldId id="289" r:id="rId5"/>
    <p:sldId id="302" r:id="rId6"/>
    <p:sldId id="304" r:id="rId7"/>
    <p:sldId id="305" r:id="rId8"/>
    <p:sldId id="306" r:id="rId9"/>
    <p:sldId id="307" r:id="rId10"/>
    <p:sldId id="308" r:id="rId11"/>
    <p:sldId id="294" r:id="rId12"/>
    <p:sldId id="296" r:id="rId13"/>
    <p:sldId id="301" r:id="rId14"/>
    <p:sldId id="258" r:id="rId15"/>
    <p:sldId id="270" r:id="rId16"/>
    <p:sldId id="300" r:id="rId17"/>
    <p:sldId id="273" r:id="rId18"/>
    <p:sldId id="285" r:id="rId19"/>
    <p:sldId id="299" r:id="rId20"/>
  </p:sldIdLst>
  <p:sldSz cx="9144000" cy="5143500" type="screen16x9"/>
  <p:notesSz cx="6858000" cy="9144000"/>
  <p:embeddedFontLst>
    <p:embeddedFont>
      <p:font typeface="Lato" charset="0"/>
      <p:regular r:id="rId22"/>
      <p:bold r:id="rId23"/>
      <p:italic r:id="rId24"/>
      <p:boldItalic r:id="rId25"/>
    </p:embeddedFont>
    <p:embeddedFont>
      <p:font typeface="Montserrat" charset="0"/>
      <p:regular r:id="rId26"/>
      <p:bold r:id="rId27"/>
    </p:embeddedFont>
    <p:embeddedFont>
      <p:font typeface="Mongolian Baiti" pitchFamily="66"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FB90"/>
    <a:srgbClr val="0145AC"/>
    <a:srgbClr val="E886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autoAdjust="0"/>
    <p:restoredTop sz="94431" autoAdjust="0"/>
  </p:normalViewPr>
  <p:slideViewPr>
    <p:cSldViewPr>
      <p:cViewPr>
        <p:scale>
          <a:sx n="102" d="100"/>
          <a:sy n="102" d="100"/>
        </p:scale>
        <p:origin x="-420" y="19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43535932700652"/>
          <c:y val="3.7937361195235213E-2"/>
          <c:w val="0.42521357396697096"/>
          <c:h val="0.92402180496668684"/>
        </c:manualLayout>
      </c:layout>
      <c:doughnutChart>
        <c:varyColors val="1"/>
        <c:ser>
          <c:idx val="0"/>
          <c:order val="0"/>
          <c:tx>
            <c:strRef>
              <c:f>Lapa1!$B$1</c:f>
              <c:strCache>
                <c:ptCount val="1"/>
                <c:pt idx="0">
                  <c:v>EXPORT</c:v>
                </c:pt>
              </c:strCache>
            </c:strRef>
          </c:tx>
          <c:spPr>
            <a:ln>
              <a:noFill/>
            </a:ln>
          </c:spPr>
          <c:dPt>
            <c:idx val="0"/>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D1DF-467C-B59B-C5E2CE21C0D4}"/>
              </c:ext>
            </c:extLst>
          </c:dPt>
          <c:dPt>
            <c:idx val="1"/>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D1DF-467C-B59B-C5E2CE21C0D4}"/>
              </c:ext>
            </c:extLst>
          </c:dPt>
          <c:dPt>
            <c:idx val="2"/>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E375-4C95-ADCC-F63808CE4C11}"/>
              </c:ext>
            </c:extLst>
          </c:dPt>
          <c:dPt>
            <c:idx val="3"/>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7-E375-4C95-ADCC-F63808CE4C11}"/>
              </c:ext>
            </c:extLst>
          </c:dPt>
          <c:dPt>
            <c:idx val="4"/>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9-AF21-418C-85E8-298A6409B452}"/>
              </c:ext>
            </c:extLst>
          </c:dPt>
          <c:dPt>
            <c:idx val="5"/>
            <c:bubble3D val="0"/>
            <c:spPr>
              <a:solidFill>
                <a:srgbClr val="00B05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B-AF21-418C-85E8-298A6409B452}"/>
              </c:ext>
            </c:extLst>
          </c:dPt>
          <c:dPt>
            <c:idx val="6"/>
            <c:bubble3D val="0"/>
            <c:spPr>
              <a:solidFill>
                <a:srgbClr val="FFFF0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D-AF21-418C-85E8-298A6409B452}"/>
              </c:ext>
            </c:extLst>
          </c:dPt>
          <c:dPt>
            <c:idx val="7"/>
            <c:bubble3D val="0"/>
            <c:spPr>
              <a:solidFill>
                <a:srgbClr val="6FFB9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E-FE56-4142-BD2D-F427E045FF4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Lapa1!$A$2:$A$9</c:f>
              <c:strCache>
                <c:ptCount val="8"/>
                <c:pt idx="0">
                  <c:v>PLANAR 2D</c:v>
                </c:pt>
                <c:pt idx="1">
                  <c:v>PLANAR 44D</c:v>
                </c:pt>
                <c:pt idx="2">
                  <c:v>BINAR 5S</c:v>
                </c:pt>
                <c:pt idx="3">
                  <c:v>PLANAR 8DM</c:v>
                </c:pt>
                <c:pt idx="4">
                  <c:v>14TC-Mini</c:v>
                </c:pt>
                <c:pt idx="5">
                  <c:v>BINAR 5 Compact</c:v>
                </c:pt>
                <c:pt idx="6">
                  <c:v>PLANAR 9D</c:v>
                </c:pt>
                <c:pt idx="7">
                  <c:v>PLANAR 4DM2</c:v>
                </c:pt>
              </c:strCache>
            </c:strRef>
          </c:cat>
          <c:val>
            <c:numRef>
              <c:f>Lapa1!$B$2:$B$9</c:f>
              <c:numCache>
                <c:formatCode>General</c:formatCode>
                <c:ptCount val="8"/>
                <c:pt idx="0">
                  <c:v>6827</c:v>
                </c:pt>
                <c:pt idx="1">
                  <c:v>5308</c:v>
                </c:pt>
                <c:pt idx="2">
                  <c:v>1318</c:v>
                </c:pt>
                <c:pt idx="3">
                  <c:v>823</c:v>
                </c:pt>
                <c:pt idx="4">
                  <c:v>491</c:v>
                </c:pt>
                <c:pt idx="5">
                  <c:v>395</c:v>
                </c:pt>
                <c:pt idx="6">
                  <c:v>128</c:v>
                </c:pt>
                <c:pt idx="7">
                  <c:v>92</c:v>
                </c:pt>
              </c:numCache>
            </c:numRef>
          </c:val>
          <c:extLst xmlns:c16r2="http://schemas.microsoft.com/office/drawing/2015/06/chart">
            <c:ext xmlns:c16="http://schemas.microsoft.com/office/drawing/2014/chart" uri="{C3380CC4-5D6E-409C-BE32-E72D297353CC}">
              <c16:uniqueId val="{00000000-D1DF-467C-B59B-C5E2CE21C0D4}"/>
            </c:ext>
          </c:extLst>
        </c:ser>
        <c:dLbls>
          <c:showLegendKey val="0"/>
          <c:showVal val="0"/>
          <c:showCatName val="0"/>
          <c:showSerName val="0"/>
          <c:showPercent val="1"/>
          <c:showBubbleSize val="0"/>
          <c:showLeaderLines val="1"/>
        </c:dLbls>
        <c:firstSliceAng val="0"/>
        <c:holeSize val="35"/>
      </c:doughnutChart>
      <c:spPr>
        <a:noFill/>
        <a:ln>
          <a:noFill/>
        </a:ln>
        <a:effectLst/>
      </c:spPr>
    </c:plotArea>
    <c:legend>
      <c:legendPos val="t"/>
      <c:layout>
        <c:manualLayout>
          <c:xMode val="edge"/>
          <c:yMode val="edge"/>
          <c:x val="0.76809060924906514"/>
          <c:y val="8.8888888888888892E-2"/>
          <c:w val="0.18927356978607759"/>
          <c:h val="0.4771268591426071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146774263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rot="5400000">
            <a:off x="7500300" y="504"/>
            <a:ext cx="1643700" cy="1643700"/>
          </a:xfrm>
          <a:prstGeom prst="diagStripe">
            <a:avLst>
              <a:gd name="adj" fmla="val 0"/>
            </a:avLst>
          </a:prstGeom>
          <a:solidFill>
            <a:schemeClr val="lt1">
              <a:alpha val="3030"/>
            </a:schemeClr>
          </a:solidFill>
          <a:ln>
            <a:noFill/>
          </a:ln>
        </p:spPr>
        <p:txBody>
          <a:bodyPr wrap="square" lIns="91425" tIns="91425" rIns="91425" bIns="91425" anchor="ctr" anchorCtr="0">
            <a:noAutofit/>
          </a:bodyPr>
          <a:lstStyle/>
          <a:p>
            <a:pPr lvl="0">
              <a:spcBef>
                <a:spcPts val="0"/>
              </a:spcBef>
              <a:buNone/>
            </a:pPr>
            <a:endParaRPr/>
          </a:p>
        </p:txBody>
      </p:sp>
      <p:grpSp>
        <p:nvGrpSpPr>
          <p:cNvPr id="11" name="Shape 11"/>
          <p:cNvGrpSpPr/>
          <p:nvPr/>
        </p:nvGrpSpPr>
        <p:grpSpPr>
          <a:xfrm>
            <a:off x="0" y="490"/>
            <a:ext cx="5153704" cy="5134399"/>
            <a:chOff x="0" y="75"/>
            <a:chExt cx="5153704" cy="5152950"/>
          </a:xfrm>
        </p:grpSpPr>
        <p:sp>
          <p:nvSpPr>
            <p:cNvPr id="12" name="Shape 12"/>
            <p:cNvSpPr/>
            <p:nvPr/>
          </p:nvSpPr>
          <p:spPr>
            <a:xfrm rot="-5400000">
              <a:off x="454" y="-225"/>
              <a:ext cx="5152800" cy="5153700"/>
            </a:xfrm>
            <a:prstGeom prst="diagStripe">
              <a:avLst>
                <a:gd name="adj" fmla="val 50000"/>
              </a:avLst>
            </a:prstGeom>
            <a:solidFill>
              <a:schemeClr val="lt1">
                <a:alpha val="3030"/>
              </a:schemeClr>
            </a:solidFill>
            <a:ln>
              <a:noFill/>
            </a:ln>
          </p:spPr>
          <p:txBody>
            <a:bodyPr wrap="square" lIns="91425" tIns="91425" rIns="91425" bIns="91425" anchor="ctr" anchorCtr="0">
              <a:noAutofit/>
            </a:bodyPr>
            <a:lstStyle/>
            <a:p>
              <a:pPr lvl="0">
                <a:spcBef>
                  <a:spcPts val="0"/>
                </a:spcBef>
                <a:buNone/>
              </a:pPr>
              <a:endParaRPr/>
            </a:p>
          </p:txBody>
        </p:sp>
        <p:sp>
          <p:nvSpPr>
            <p:cNvPr id="13" name="Shape 13"/>
            <p:cNvSpPr/>
            <p:nvPr/>
          </p:nvSpPr>
          <p:spPr>
            <a:xfrm rot="-5400000">
              <a:off x="150" y="1145825"/>
              <a:ext cx="3996600" cy="3996900"/>
            </a:xfrm>
            <a:prstGeom prst="diagStripe">
              <a:avLst>
                <a:gd name="adj" fmla="val 58774"/>
              </a:avLst>
            </a:prstGeom>
            <a:solidFill>
              <a:schemeClr val="lt1">
                <a:alpha val="3030"/>
              </a:schemeClr>
            </a:solidFill>
            <a:ln>
              <a:noFill/>
            </a:ln>
          </p:spPr>
          <p:txBody>
            <a:bodyPr wrap="square" lIns="91425" tIns="91425" rIns="91425" bIns="91425" anchor="ctr" anchorCtr="0">
              <a:noAutofit/>
            </a:bodyPr>
            <a:lstStyle/>
            <a:p>
              <a:pPr lvl="0">
                <a:spcBef>
                  <a:spcPts val="0"/>
                </a:spcBef>
                <a:buNone/>
              </a:pPr>
              <a:endParaRPr/>
            </a:p>
          </p:txBody>
        </p:sp>
        <p:sp>
          <p:nvSpPr>
            <p:cNvPr id="14" name="Shape 14"/>
            <p:cNvSpPr/>
            <p:nvPr/>
          </p:nvSpPr>
          <p:spPr>
            <a:xfrm rot="-5400000">
              <a:off x="1646" y="-75"/>
              <a:ext cx="2299800" cy="23001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15" name="Shape 15"/>
            <p:cNvSpPr/>
            <p:nvPr/>
          </p:nvSpPr>
          <p:spPr>
            <a:xfrm flipH="1">
              <a:off x="652821" y="590034"/>
              <a:ext cx="2300100" cy="2299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16" name="Shape 16"/>
          <p:cNvSpPr txBox="1">
            <a:spLocks noGrp="1"/>
          </p:cNvSpPr>
          <p:nvPr>
            <p:ph type="ctrTitle"/>
          </p:nvPr>
        </p:nvSpPr>
        <p:spPr>
          <a:xfrm>
            <a:off x="3537150" y="1578400"/>
            <a:ext cx="5017500" cy="1578900"/>
          </a:xfrm>
          <a:prstGeom prst="rect">
            <a:avLst/>
          </a:prstGeom>
        </p:spPr>
        <p:txBody>
          <a:bodyPr wrap="square" lIns="91425" tIns="91425" rIns="91425" bIns="91425" anchor="t" anchorCtr="0"/>
          <a:lstStyle>
            <a:lvl1pPr lvl="0">
              <a:spcBef>
                <a:spcPts val="0"/>
              </a:spcBef>
              <a:buSzPct val="100000"/>
              <a:defRPr sz="4000"/>
            </a:lvl1pPr>
            <a:lvl2pPr lvl="1">
              <a:spcBef>
                <a:spcPts val="0"/>
              </a:spcBef>
              <a:buSzPct val="100000"/>
              <a:defRPr sz="4000"/>
            </a:lvl2pPr>
            <a:lvl3pPr lvl="2">
              <a:spcBef>
                <a:spcPts val="0"/>
              </a:spcBef>
              <a:buSzPct val="100000"/>
              <a:defRPr sz="4000"/>
            </a:lvl3pPr>
            <a:lvl4pPr lvl="3">
              <a:spcBef>
                <a:spcPts val="0"/>
              </a:spcBef>
              <a:buSzPct val="100000"/>
              <a:defRPr sz="4000"/>
            </a:lvl4pPr>
            <a:lvl5pPr lvl="4">
              <a:spcBef>
                <a:spcPts val="0"/>
              </a:spcBef>
              <a:buSzPct val="100000"/>
              <a:defRPr sz="4000"/>
            </a:lvl5pPr>
            <a:lvl6pPr lvl="5">
              <a:spcBef>
                <a:spcPts val="0"/>
              </a:spcBef>
              <a:buSzPct val="100000"/>
              <a:defRPr sz="4000"/>
            </a:lvl6pPr>
            <a:lvl7pPr lvl="6">
              <a:spcBef>
                <a:spcPts val="0"/>
              </a:spcBef>
              <a:buSzPct val="100000"/>
              <a:defRPr sz="4000"/>
            </a:lvl7pPr>
            <a:lvl8pPr lvl="7">
              <a:spcBef>
                <a:spcPts val="0"/>
              </a:spcBef>
              <a:buSzPct val="100000"/>
              <a:defRPr sz="4000"/>
            </a:lvl8pPr>
            <a:lvl9pPr lvl="8">
              <a:spcBef>
                <a:spcPts val="0"/>
              </a:spcBef>
              <a:buSzPct val="100000"/>
              <a:defRPr sz="4000"/>
            </a:lvl9pPr>
          </a:lstStyle>
          <a:p>
            <a:endParaRPr/>
          </a:p>
        </p:txBody>
      </p:sp>
      <p:sp>
        <p:nvSpPr>
          <p:cNvPr id="17" name="Shape 17"/>
          <p:cNvSpPr txBox="1">
            <a:spLocks noGrp="1"/>
          </p:cNvSpPr>
          <p:nvPr>
            <p:ph type="subTitle" idx="1"/>
          </p:nvPr>
        </p:nvSpPr>
        <p:spPr>
          <a:xfrm>
            <a:off x="5083950" y="3924925"/>
            <a:ext cx="3470700" cy="506100"/>
          </a:xfrm>
          <a:prstGeom prst="rect">
            <a:avLst/>
          </a:prstGeom>
        </p:spPr>
        <p:txBody>
          <a:bodyPr wrap="square" lIns="91425" tIns="91425" rIns="91425" bIns="91425" anchor="t" anchorCtr="0"/>
          <a:lstStyle>
            <a:lvl1pPr lvl="0">
              <a:lnSpc>
                <a:spcPct val="100000"/>
              </a:lnSpc>
              <a:spcBef>
                <a:spcPts val="0"/>
              </a:spcBef>
              <a:spcAft>
                <a:spcPts val="0"/>
              </a:spcAft>
              <a:buNone/>
              <a:defRPr/>
            </a:lvl1pPr>
            <a:lvl2pPr lvl="1">
              <a:lnSpc>
                <a:spcPct val="100000"/>
              </a:lnSpc>
              <a:spcBef>
                <a:spcPts val="0"/>
              </a:spcBef>
              <a:spcAft>
                <a:spcPts val="0"/>
              </a:spcAft>
              <a:buSzPct val="100000"/>
              <a:buNone/>
              <a:defRPr sz="1300"/>
            </a:lvl2pPr>
            <a:lvl3pPr lvl="2">
              <a:lnSpc>
                <a:spcPct val="100000"/>
              </a:lnSpc>
              <a:spcBef>
                <a:spcPts val="0"/>
              </a:spcBef>
              <a:spcAft>
                <a:spcPts val="0"/>
              </a:spcAft>
              <a:buSzPct val="100000"/>
              <a:buNone/>
              <a:defRPr sz="1300"/>
            </a:lvl3pPr>
            <a:lvl4pPr lvl="3">
              <a:lnSpc>
                <a:spcPct val="100000"/>
              </a:lnSpc>
              <a:spcBef>
                <a:spcPts val="0"/>
              </a:spcBef>
              <a:spcAft>
                <a:spcPts val="0"/>
              </a:spcAft>
              <a:buSzPct val="100000"/>
              <a:buNone/>
              <a:defRPr sz="1300"/>
            </a:lvl4pPr>
            <a:lvl5pPr lvl="4">
              <a:lnSpc>
                <a:spcPct val="100000"/>
              </a:lnSpc>
              <a:spcBef>
                <a:spcPts val="0"/>
              </a:spcBef>
              <a:spcAft>
                <a:spcPts val="0"/>
              </a:spcAft>
              <a:buSzPct val="100000"/>
              <a:buNone/>
              <a:defRPr sz="1300"/>
            </a:lvl5pPr>
            <a:lvl6pPr lvl="5">
              <a:lnSpc>
                <a:spcPct val="100000"/>
              </a:lnSpc>
              <a:spcBef>
                <a:spcPts val="0"/>
              </a:spcBef>
              <a:spcAft>
                <a:spcPts val="0"/>
              </a:spcAft>
              <a:buSzPct val="100000"/>
              <a:buNone/>
              <a:defRPr sz="1300"/>
            </a:lvl6pPr>
            <a:lvl7pPr lvl="6">
              <a:lnSpc>
                <a:spcPct val="100000"/>
              </a:lnSpc>
              <a:spcBef>
                <a:spcPts val="0"/>
              </a:spcBef>
              <a:spcAft>
                <a:spcPts val="0"/>
              </a:spcAft>
              <a:buSzPct val="100000"/>
              <a:buNone/>
              <a:defRPr sz="1300"/>
            </a:lvl7pPr>
            <a:lvl8pPr lvl="7">
              <a:lnSpc>
                <a:spcPct val="100000"/>
              </a:lnSpc>
              <a:spcBef>
                <a:spcPts val="0"/>
              </a:spcBef>
              <a:spcAft>
                <a:spcPts val="0"/>
              </a:spcAft>
              <a:buSzPct val="100000"/>
              <a:buNone/>
              <a:defRPr sz="1300"/>
            </a:lvl8pPr>
            <a:lvl9pPr lvl="8">
              <a:lnSpc>
                <a:spcPct val="100000"/>
              </a:lnSpc>
              <a:spcBef>
                <a:spcPts val="0"/>
              </a:spcBef>
              <a:spcAft>
                <a:spcPts val="0"/>
              </a:spcAft>
              <a:buSzPct val="100000"/>
              <a:buNone/>
              <a:defRPr sz="1300"/>
            </a:lvl9pPr>
          </a:lstStyle>
          <a:p>
            <a:endParaRPr/>
          </a:p>
        </p:txBody>
      </p:sp>
      <p:sp>
        <p:nvSpPr>
          <p:cNvPr id="18" name="Shape 18"/>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105"/>
        <p:cNvGrpSpPr/>
        <p:nvPr/>
      </p:nvGrpSpPr>
      <p:grpSpPr>
        <a:xfrm>
          <a:off x="0" y="0"/>
          <a:ext cx="0" cy="0"/>
          <a:chOff x="0" y="0"/>
          <a:chExt cx="0" cy="0"/>
        </a:xfrm>
      </p:grpSpPr>
      <p:grpSp>
        <p:nvGrpSpPr>
          <p:cNvPr id="106" name="Shape 106"/>
          <p:cNvGrpSpPr/>
          <p:nvPr/>
        </p:nvGrpSpPr>
        <p:grpSpPr>
          <a:xfrm>
            <a:off x="4406400" y="0"/>
            <a:ext cx="4737600" cy="5143064"/>
            <a:chOff x="4406400" y="0"/>
            <a:chExt cx="4737600" cy="5143064"/>
          </a:xfrm>
        </p:grpSpPr>
        <p:sp>
          <p:nvSpPr>
            <p:cNvPr id="107" name="Shape 107"/>
            <p:cNvSpPr/>
            <p:nvPr/>
          </p:nvSpPr>
          <p:spPr>
            <a:xfrm rot="5400000">
              <a:off x="4408200" y="-1800"/>
              <a:ext cx="4734000" cy="4737600"/>
            </a:xfrm>
            <a:prstGeom prst="diagStripe">
              <a:avLst>
                <a:gd name="adj" fmla="val 49469"/>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108" name="Shape 108"/>
            <p:cNvSpPr/>
            <p:nvPr/>
          </p:nvSpPr>
          <p:spPr>
            <a:xfrm rot="5400000">
              <a:off x="4841125" y="5700"/>
              <a:ext cx="4298100" cy="4286700"/>
            </a:xfrm>
            <a:prstGeom prst="diagStripe">
              <a:avLst>
                <a:gd name="adj" fmla="val 0"/>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109" name="Shape 109"/>
            <p:cNvSpPr/>
            <p:nvPr/>
          </p:nvSpPr>
          <p:spPr>
            <a:xfrm rot="-5400000">
              <a:off x="5618399" y="1236468"/>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0" name="Shape 110"/>
            <p:cNvSpPr/>
            <p:nvPr/>
          </p:nvSpPr>
          <p:spPr>
            <a:xfrm flipH="1">
              <a:off x="5849857" y="1443955"/>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1" name="Shape 111"/>
            <p:cNvSpPr/>
            <p:nvPr/>
          </p:nvSpPr>
          <p:spPr>
            <a:xfrm rot="-5400000">
              <a:off x="5987080" y="2469465"/>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2" name="Shape 112"/>
            <p:cNvSpPr/>
            <p:nvPr/>
          </p:nvSpPr>
          <p:spPr>
            <a:xfrm flipH="1">
              <a:off x="6222114" y="2676952"/>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3" name="Shape 113"/>
            <p:cNvSpPr/>
            <p:nvPr/>
          </p:nvSpPr>
          <p:spPr>
            <a:xfrm rot="-5400000">
              <a:off x="6675341" y="1862017"/>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4" name="Shape 114"/>
            <p:cNvSpPr/>
            <p:nvPr/>
          </p:nvSpPr>
          <p:spPr>
            <a:xfrm flipH="1">
              <a:off x="6908099" y="2069505"/>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115" name="Shape 115"/>
            <p:cNvSpPr/>
            <p:nvPr/>
          </p:nvSpPr>
          <p:spPr>
            <a:xfrm rot="-5400000">
              <a:off x="6861140" y="2477810"/>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6" name="Shape 116"/>
            <p:cNvSpPr/>
            <p:nvPr/>
          </p:nvSpPr>
          <p:spPr>
            <a:xfrm flipH="1">
              <a:off x="7965266" y="2692963"/>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7" name="Shape 117"/>
            <p:cNvSpPr/>
            <p:nvPr/>
          </p:nvSpPr>
          <p:spPr>
            <a:xfrm flipH="1">
              <a:off x="8145082" y="3308755"/>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8" name="Shape 118"/>
            <p:cNvSpPr/>
            <p:nvPr/>
          </p:nvSpPr>
          <p:spPr>
            <a:xfrm rot="-5400000">
              <a:off x="7047599" y="309501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19" name="Shape 119"/>
            <p:cNvSpPr/>
            <p:nvPr/>
          </p:nvSpPr>
          <p:spPr>
            <a:xfrm flipH="1">
              <a:off x="7276649" y="3302501"/>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20" name="Shape 120"/>
            <p:cNvSpPr/>
            <p:nvPr/>
          </p:nvSpPr>
          <p:spPr>
            <a:xfrm rot="-5400000">
              <a:off x="7227414" y="3710807"/>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121" name="Shape 121"/>
            <p:cNvSpPr/>
            <p:nvPr/>
          </p:nvSpPr>
          <p:spPr>
            <a:xfrm flipH="1">
              <a:off x="7462448" y="391829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22" name="Shape 122"/>
            <p:cNvSpPr/>
            <p:nvPr/>
          </p:nvSpPr>
          <p:spPr>
            <a:xfrm rot="-5400000">
              <a:off x="8102490" y="3718472"/>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23" name="Shape 123"/>
            <p:cNvSpPr/>
            <p:nvPr/>
          </p:nvSpPr>
          <p:spPr>
            <a:xfrm flipH="1">
              <a:off x="8334532" y="3925960"/>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124" name="Shape 124"/>
            <p:cNvSpPr/>
            <p:nvPr/>
          </p:nvSpPr>
          <p:spPr>
            <a:xfrm rot="-5400000">
              <a:off x="8288289" y="433426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grpSp>
      <p:sp>
        <p:nvSpPr>
          <p:cNvPr id="125" name="Shape 125"/>
          <p:cNvSpPr txBox="1">
            <a:spLocks noGrp="1"/>
          </p:cNvSpPr>
          <p:nvPr>
            <p:ph type="title"/>
          </p:nvPr>
        </p:nvSpPr>
        <p:spPr>
          <a:xfrm>
            <a:off x="823850" y="1284675"/>
            <a:ext cx="4776000" cy="1300800"/>
          </a:xfrm>
          <a:prstGeom prst="rect">
            <a:avLst/>
          </a:prstGeom>
        </p:spPr>
        <p:txBody>
          <a:bodyPr wrap="square" lIns="91425" tIns="91425" rIns="91425" bIns="91425" anchor="t" anchorCtr="0"/>
          <a:lstStyle>
            <a:lvl1pPr lvl="0">
              <a:spcBef>
                <a:spcPts val="0"/>
              </a:spcBef>
              <a:buSzPct val="100000"/>
              <a:defRPr sz="8000"/>
            </a:lvl1pPr>
            <a:lvl2pPr lvl="1">
              <a:spcBef>
                <a:spcPts val="0"/>
              </a:spcBef>
              <a:buSzPct val="100000"/>
              <a:defRPr sz="8000"/>
            </a:lvl2pPr>
            <a:lvl3pPr lvl="2">
              <a:spcBef>
                <a:spcPts val="0"/>
              </a:spcBef>
              <a:buSzPct val="100000"/>
              <a:defRPr sz="8000"/>
            </a:lvl3pPr>
            <a:lvl4pPr lvl="3">
              <a:spcBef>
                <a:spcPts val="0"/>
              </a:spcBef>
              <a:buSzPct val="100000"/>
              <a:defRPr sz="8000"/>
            </a:lvl4pPr>
            <a:lvl5pPr lvl="4">
              <a:spcBef>
                <a:spcPts val="0"/>
              </a:spcBef>
              <a:buSzPct val="100000"/>
              <a:defRPr sz="8000"/>
            </a:lvl5pPr>
            <a:lvl6pPr lvl="5">
              <a:spcBef>
                <a:spcPts val="0"/>
              </a:spcBef>
              <a:buSzPct val="100000"/>
              <a:defRPr sz="8000"/>
            </a:lvl6pPr>
            <a:lvl7pPr lvl="6">
              <a:spcBef>
                <a:spcPts val="0"/>
              </a:spcBef>
              <a:buSzPct val="100000"/>
              <a:defRPr sz="8000"/>
            </a:lvl7pPr>
            <a:lvl8pPr lvl="7">
              <a:spcBef>
                <a:spcPts val="0"/>
              </a:spcBef>
              <a:buSzPct val="100000"/>
              <a:defRPr sz="8000"/>
            </a:lvl8pPr>
            <a:lvl9pPr lvl="8">
              <a:spcBef>
                <a:spcPts val="0"/>
              </a:spcBef>
              <a:buSzPct val="100000"/>
              <a:defRPr sz="8000"/>
            </a:lvl9pPr>
          </a:lstStyle>
          <a:p>
            <a:endParaRPr/>
          </a:p>
        </p:txBody>
      </p:sp>
      <p:sp>
        <p:nvSpPr>
          <p:cNvPr id="126" name="Shape 126"/>
          <p:cNvSpPr txBox="1">
            <a:spLocks noGrp="1"/>
          </p:cNvSpPr>
          <p:nvPr>
            <p:ph type="body" idx="1"/>
          </p:nvPr>
        </p:nvSpPr>
        <p:spPr>
          <a:xfrm>
            <a:off x="823850" y="2643124"/>
            <a:ext cx="4776000" cy="12189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27" name="Shape 127"/>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28"/>
        <p:cNvGrpSpPr/>
        <p:nvPr/>
      </p:nvGrpSpPr>
      <p:grpSpPr>
        <a:xfrm>
          <a:off x="0" y="0"/>
          <a:ext cx="0" cy="0"/>
          <a:chOff x="0" y="0"/>
          <a:chExt cx="0" cy="0"/>
        </a:xfrm>
      </p:grpSpPr>
      <p:sp>
        <p:nvSpPr>
          <p:cNvPr id="129" name="Shape 129"/>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9"/>
        <p:cNvGrpSpPr/>
        <p:nvPr/>
      </p:nvGrpSpPr>
      <p:grpSpPr>
        <a:xfrm>
          <a:off x="0" y="0"/>
          <a:ext cx="0" cy="0"/>
          <a:chOff x="0" y="0"/>
          <a:chExt cx="0" cy="0"/>
        </a:xfrm>
      </p:grpSpPr>
      <p:grpSp>
        <p:nvGrpSpPr>
          <p:cNvPr id="20" name="Shape 20"/>
          <p:cNvGrpSpPr/>
          <p:nvPr/>
        </p:nvGrpSpPr>
        <p:grpSpPr>
          <a:xfrm>
            <a:off x="4406400" y="0"/>
            <a:ext cx="4737600" cy="5143064"/>
            <a:chOff x="4406400" y="0"/>
            <a:chExt cx="4737600" cy="5143064"/>
          </a:xfrm>
        </p:grpSpPr>
        <p:sp>
          <p:nvSpPr>
            <p:cNvPr id="21" name="Shape 21"/>
            <p:cNvSpPr/>
            <p:nvPr/>
          </p:nvSpPr>
          <p:spPr>
            <a:xfrm rot="5400000">
              <a:off x="4408200" y="-1800"/>
              <a:ext cx="4734000" cy="4737600"/>
            </a:xfrm>
            <a:prstGeom prst="diagStripe">
              <a:avLst>
                <a:gd name="adj" fmla="val 49469"/>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22" name="Shape 22"/>
            <p:cNvSpPr/>
            <p:nvPr/>
          </p:nvSpPr>
          <p:spPr>
            <a:xfrm rot="5400000">
              <a:off x="4841125" y="5700"/>
              <a:ext cx="4298100" cy="4286700"/>
            </a:xfrm>
            <a:prstGeom prst="diagStripe">
              <a:avLst>
                <a:gd name="adj" fmla="val 0"/>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23" name="Shape 23"/>
            <p:cNvSpPr/>
            <p:nvPr/>
          </p:nvSpPr>
          <p:spPr>
            <a:xfrm rot="-5400000">
              <a:off x="5618399" y="1236468"/>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24" name="Shape 24"/>
            <p:cNvSpPr/>
            <p:nvPr/>
          </p:nvSpPr>
          <p:spPr>
            <a:xfrm flipH="1">
              <a:off x="5849857" y="1443955"/>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25" name="Shape 25"/>
            <p:cNvSpPr/>
            <p:nvPr/>
          </p:nvSpPr>
          <p:spPr>
            <a:xfrm rot="-5400000">
              <a:off x="5987080" y="2469465"/>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26" name="Shape 26"/>
            <p:cNvSpPr/>
            <p:nvPr/>
          </p:nvSpPr>
          <p:spPr>
            <a:xfrm flipH="1">
              <a:off x="6222114" y="2676952"/>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27" name="Shape 27"/>
            <p:cNvSpPr/>
            <p:nvPr/>
          </p:nvSpPr>
          <p:spPr>
            <a:xfrm rot="-5400000">
              <a:off x="6675341" y="1862017"/>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28" name="Shape 28"/>
            <p:cNvSpPr/>
            <p:nvPr/>
          </p:nvSpPr>
          <p:spPr>
            <a:xfrm flipH="1">
              <a:off x="6908099" y="2069505"/>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29" name="Shape 29"/>
            <p:cNvSpPr/>
            <p:nvPr/>
          </p:nvSpPr>
          <p:spPr>
            <a:xfrm rot="-5400000">
              <a:off x="6861140" y="2477810"/>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0" name="Shape 30"/>
            <p:cNvSpPr/>
            <p:nvPr/>
          </p:nvSpPr>
          <p:spPr>
            <a:xfrm flipH="1">
              <a:off x="7965266" y="2692963"/>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1" name="Shape 31"/>
            <p:cNvSpPr/>
            <p:nvPr/>
          </p:nvSpPr>
          <p:spPr>
            <a:xfrm flipH="1">
              <a:off x="8145082" y="3308755"/>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2" name="Shape 32"/>
            <p:cNvSpPr/>
            <p:nvPr/>
          </p:nvSpPr>
          <p:spPr>
            <a:xfrm rot="-5400000">
              <a:off x="7047599" y="309501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3" name="Shape 33"/>
            <p:cNvSpPr/>
            <p:nvPr/>
          </p:nvSpPr>
          <p:spPr>
            <a:xfrm flipH="1">
              <a:off x="7276649" y="3302501"/>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4" name="Shape 34"/>
            <p:cNvSpPr/>
            <p:nvPr/>
          </p:nvSpPr>
          <p:spPr>
            <a:xfrm rot="-5400000">
              <a:off x="7227414" y="3710807"/>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35" name="Shape 35"/>
            <p:cNvSpPr/>
            <p:nvPr/>
          </p:nvSpPr>
          <p:spPr>
            <a:xfrm flipH="1">
              <a:off x="7462448" y="391829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6" name="Shape 36"/>
            <p:cNvSpPr/>
            <p:nvPr/>
          </p:nvSpPr>
          <p:spPr>
            <a:xfrm rot="-5400000">
              <a:off x="8102490" y="3718472"/>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7" name="Shape 37"/>
            <p:cNvSpPr/>
            <p:nvPr/>
          </p:nvSpPr>
          <p:spPr>
            <a:xfrm flipH="1">
              <a:off x="8334532" y="3925960"/>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38" name="Shape 38"/>
            <p:cNvSpPr/>
            <p:nvPr/>
          </p:nvSpPr>
          <p:spPr>
            <a:xfrm rot="-5400000">
              <a:off x="8288289" y="433426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grpSp>
      <p:sp>
        <p:nvSpPr>
          <p:cNvPr id="39" name="Shape 39"/>
          <p:cNvSpPr txBox="1">
            <a:spLocks noGrp="1"/>
          </p:cNvSpPr>
          <p:nvPr>
            <p:ph type="title"/>
          </p:nvPr>
        </p:nvSpPr>
        <p:spPr>
          <a:xfrm>
            <a:off x="823850" y="2053000"/>
            <a:ext cx="4587000" cy="11487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1"/>
        <p:cNvGrpSpPr/>
        <p:nvPr/>
      </p:nvGrpSpPr>
      <p:grpSpPr>
        <a:xfrm>
          <a:off x="0" y="0"/>
          <a:ext cx="0" cy="0"/>
          <a:chOff x="0" y="0"/>
          <a:chExt cx="0" cy="0"/>
        </a:xfrm>
      </p:grpSpPr>
      <p:grpSp>
        <p:nvGrpSpPr>
          <p:cNvPr id="42" name="Shape 42"/>
          <p:cNvGrpSpPr/>
          <p:nvPr/>
        </p:nvGrpSpPr>
        <p:grpSpPr>
          <a:xfrm>
            <a:off x="0" y="381001"/>
            <a:ext cx="1037850" cy="1016287"/>
            <a:chOff x="0" y="381001"/>
            <a:chExt cx="1037850" cy="1016287"/>
          </a:xfrm>
        </p:grpSpPr>
        <p:sp>
          <p:nvSpPr>
            <p:cNvPr id="43" name="Shape 43"/>
            <p:cNvSpPr/>
            <p:nvPr/>
          </p:nvSpPr>
          <p:spPr>
            <a:xfrm rot="-5400000">
              <a:off x="0" y="381001"/>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44" name="Shape 44"/>
            <p:cNvSpPr/>
            <p:nvPr/>
          </p:nvSpPr>
          <p:spPr>
            <a:xfrm flipH="1">
              <a:off x="229050" y="588488"/>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45" name="Shape 45"/>
          <p:cNvSpPr txBox="1">
            <a:spLocks noGrp="1"/>
          </p:cNvSpPr>
          <p:nvPr>
            <p:ph type="title"/>
          </p:nvPr>
        </p:nvSpPr>
        <p:spPr>
          <a:xfrm>
            <a:off x="1297500" y="393750"/>
            <a:ext cx="7038900" cy="914100"/>
          </a:xfrm>
          <a:prstGeom prst="rect">
            <a:avLst/>
          </a:prstGeom>
        </p:spPr>
        <p:txBody>
          <a:bodyPr wrap="square" lIns="91425" tIns="91425" rIns="91425" bIns="91425" anchor="t"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46" name="Shape 46"/>
          <p:cNvSpPr txBox="1">
            <a:spLocks noGrp="1"/>
          </p:cNvSpPr>
          <p:nvPr>
            <p:ph type="body" idx="1"/>
          </p:nvPr>
        </p:nvSpPr>
        <p:spPr>
          <a:xfrm>
            <a:off x="1297500" y="1567550"/>
            <a:ext cx="7038900" cy="29112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48"/>
        <p:cNvGrpSpPr/>
        <p:nvPr/>
      </p:nvGrpSpPr>
      <p:grpSpPr>
        <a:xfrm>
          <a:off x="0" y="0"/>
          <a:ext cx="0" cy="0"/>
          <a:chOff x="0" y="0"/>
          <a:chExt cx="0" cy="0"/>
        </a:xfrm>
      </p:grpSpPr>
      <p:grpSp>
        <p:nvGrpSpPr>
          <p:cNvPr id="49" name="Shape 49"/>
          <p:cNvGrpSpPr/>
          <p:nvPr/>
        </p:nvGrpSpPr>
        <p:grpSpPr>
          <a:xfrm>
            <a:off x="0" y="381001"/>
            <a:ext cx="1037850" cy="1016287"/>
            <a:chOff x="0" y="381001"/>
            <a:chExt cx="1037850" cy="1016287"/>
          </a:xfrm>
        </p:grpSpPr>
        <p:sp>
          <p:nvSpPr>
            <p:cNvPr id="50" name="Shape 50"/>
            <p:cNvSpPr/>
            <p:nvPr/>
          </p:nvSpPr>
          <p:spPr>
            <a:xfrm rot="-5400000">
              <a:off x="0" y="381001"/>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51" name="Shape 51"/>
            <p:cNvSpPr/>
            <p:nvPr/>
          </p:nvSpPr>
          <p:spPr>
            <a:xfrm flipH="1">
              <a:off x="229050" y="588488"/>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52" name="Shape 52"/>
          <p:cNvSpPr txBox="1">
            <a:spLocks noGrp="1"/>
          </p:cNvSpPr>
          <p:nvPr>
            <p:ph type="title"/>
          </p:nvPr>
        </p:nvSpPr>
        <p:spPr>
          <a:xfrm>
            <a:off x="1297500" y="393750"/>
            <a:ext cx="7038900" cy="914100"/>
          </a:xfrm>
          <a:prstGeom prst="rect">
            <a:avLst/>
          </a:prstGeom>
        </p:spPr>
        <p:txBody>
          <a:bodyPr wrap="square" lIns="91425" tIns="91425" rIns="91425" bIns="91425" anchor="t"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53" name="Shape 53"/>
          <p:cNvSpPr txBox="1">
            <a:spLocks noGrp="1"/>
          </p:cNvSpPr>
          <p:nvPr>
            <p:ph type="body" idx="1"/>
          </p:nvPr>
        </p:nvSpPr>
        <p:spPr>
          <a:xfrm>
            <a:off x="1297500" y="1567550"/>
            <a:ext cx="3403200" cy="29112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4" name="Shape 54"/>
          <p:cNvSpPr txBox="1">
            <a:spLocks noGrp="1"/>
          </p:cNvSpPr>
          <p:nvPr>
            <p:ph type="body" idx="2"/>
          </p:nvPr>
        </p:nvSpPr>
        <p:spPr>
          <a:xfrm>
            <a:off x="4933221" y="1567550"/>
            <a:ext cx="3403200" cy="29112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6"/>
        <p:cNvGrpSpPr/>
        <p:nvPr/>
      </p:nvGrpSpPr>
      <p:grpSpPr>
        <a:xfrm>
          <a:off x="0" y="0"/>
          <a:ext cx="0" cy="0"/>
          <a:chOff x="0" y="0"/>
          <a:chExt cx="0" cy="0"/>
        </a:xfrm>
      </p:grpSpPr>
      <p:grpSp>
        <p:nvGrpSpPr>
          <p:cNvPr id="57" name="Shape 57"/>
          <p:cNvGrpSpPr/>
          <p:nvPr/>
        </p:nvGrpSpPr>
        <p:grpSpPr>
          <a:xfrm>
            <a:off x="0" y="381001"/>
            <a:ext cx="1037850" cy="1016287"/>
            <a:chOff x="0" y="381001"/>
            <a:chExt cx="1037850" cy="1016287"/>
          </a:xfrm>
        </p:grpSpPr>
        <p:sp>
          <p:nvSpPr>
            <p:cNvPr id="58" name="Shape 58"/>
            <p:cNvSpPr/>
            <p:nvPr/>
          </p:nvSpPr>
          <p:spPr>
            <a:xfrm rot="-5400000">
              <a:off x="0" y="381001"/>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59" name="Shape 59"/>
            <p:cNvSpPr/>
            <p:nvPr/>
          </p:nvSpPr>
          <p:spPr>
            <a:xfrm flipH="1">
              <a:off x="229050" y="588488"/>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60" name="Shape 60"/>
          <p:cNvSpPr txBox="1">
            <a:spLocks noGrp="1"/>
          </p:cNvSpPr>
          <p:nvPr>
            <p:ph type="title"/>
          </p:nvPr>
        </p:nvSpPr>
        <p:spPr>
          <a:xfrm>
            <a:off x="1297500" y="393750"/>
            <a:ext cx="7038900" cy="914100"/>
          </a:xfrm>
          <a:prstGeom prst="rect">
            <a:avLst/>
          </a:prstGeom>
        </p:spPr>
        <p:txBody>
          <a:bodyPr wrap="square" lIns="91425" tIns="91425" rIns="91425" bIns="91425" anchor="t"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61" name="Shape 61"/>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62"/>
        <p:cNvGrpSpPr/>
        <p:nvPr/>
      </p:nvGrpSpPr>
      <p:grpSpPr>
        <a:xfrm>
          <a:off x="0" y="0"/>
          <a:ext cx="0" cy="0"/>
          <a:chOff x="0" y="0"/>
          <a:chExt cx="0" cy="0"/>
        </a:xfrm>
      </p:grpSpPr>
      <p:grpSp>
        <p:nvGrpSpPr>
          <p:cNvPr id="63" name="Shape 63"/>
          <p:cNvGrpSpPr/>
          <p:nvPr/>
        </p:nvGrpSpPr>
        <p:grpSpPr>
          <a:xfrm>
            <a:off x="0" y="381001"/>
            <a:ext cx="1037850" cy="1016287"/>
            <a:chOff x="0" y="381001"/>
            <a:chExt cx="1037850" cy="1016287"/>
          </a:xfrm>
        </p:grpSpPr>
        <p:sp>
          <p:nvSpPr>
            <p:cNvPr id="64" name="Shape 64"/>
            <p:cNvSpPr/>
            <p:nvPr/>
          </p:nvSpPr>
          <p:spPr>
            <a:xfrm rot="-5400000">
              <a:off x="0" y="381001"/>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65" name="Shape 65"/>
            <p:cNvSpPr/>
            <p:nvPr/>
          </p:nvSpPr>
          <p:spPr>
            <a:xfrm flipH="1">
              <a:off x="229050" y="588488"/>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66" name="Shape 66"/>
          <p:cNvSpPr txBox="1">
            <a:spLocks noGrp="1"/>
          </p:cNvSpPr>
          <p:nvPr>
            <p:ph type="title"/>
          </p:nvPr>
        </p:nvSpPr>
        <p:spPr>
          <a:xfrm>
            <a:off x="1297500" y="393750"/>
            <a:ext cx="3798900" cy="1493100"/>
          </a:xfrm>
          <a:prstGeom prst="rect">
            <a:avLst/>
          </a:prstGeom>
        </p:spPr>
        <p:txBody>
          <a:bodyPr wrap="square" lIns="91425" tIns="91425" rIns="91425" bIns="91425" anchor="t"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67" name="Shape 67"/>
          <p:cNvSpPr txBox="1">
            <a:spLocks noGrp="1"/>
          </p:cNvSpPr>
          <p:nvPr>
            <p:ph type="body" idx="1"/>
          </p:nvPr>
        </p:nvSpPr>
        <p:spPr>
          <a:xfrm>
            <a:off x="1297500" y="1972550"/>
            <a:ext cx="3798900" cy="24159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8" name="Shape 68"/>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69"/>
        <p:cNvGrpSpPr/>
        <p:nvPr/>
      </p:nvGrpSpPr>
      <p:grpSpPr>
        <a:xfrm>
          <a:off x="0" y="0"/>
          <a:ext cx="0" cy="0"/>
          <a:chOff x="0" y="0"/>
          <a:chExt cx="0" cy="0"/>
        </a:xfrm>
      </p:grpSpPr>
      <p:grpSp>
        <p:nvGrpSpPr>
          <p:cNvPr id="70" name="Shape 70"/>
          <p:cNvGrpSpPr/>
          <p:nvPr/>
        </p:nvGrpSpPr>
        <p:grpSpPr>
          <a:xfrm>
            <a:off x="4406400" y="0"/>
            <a:ext cx="4737600" cy="5143500"/>
            <a:chOff x="4406400" y="0"/>
            <a:chExt cx="4737600" cy="5143500"/>
          </a:xfrm>
        </p:grpSpPr>
        <p:sp>
          <p:nvSpPr>
            <p:cNvPr id="71" name="Shape 71"/>
            <p:cNvSpPr/>
            <p:nvPr/>
          </p:nvSpPr>
          <p:spPr>
            <a:xfrm rot="5400000">
              <a:off x="4407900" y="-1500"/>
              <a:ext cx="4734600" cy="4737600"/>
            </a:xfrm>
            <a:prstGeom prst="diagStripe">
              <a:avLst>
                <a:gd name="adj" fmla="val 49469"/>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72" name="Shape 72"/>
            <p:cNvSpPr/>
            <p:nvPr/>
          </p:nvSpPr>
          <p:spPr>
            <a:xfrm rot="5400000">
              <a:off x="4840825" y="6000"/>
              <a:ext cx="4298700" cy="4286700"/>
            </a:xfrm>
            <a:prstGeom prst="diagStripe">
              <a:avLst>
                <a:gd name="adj" fmla="val 0"/>
              </a:avLst>
            </a:prstGeom>
            <a:solidFill>
              <a:schemeClr val="lt1">
                <a:alpha val="3460"/>
              </a:schemeClr>
            </a:solidFill>
            <a:ln>
              <a:noFill/>
            </a:ln>
          </p:spPr>
          <p:txBody>
            <a:bodyPr wrap="square" lIns="91425" tIns="91425" rIns="91425" bIns="91425" anchor="ctr" anchorCtr="0">
              <a:noAutofit/>
            </a:bodyPr>
            <a:lstStyle/>
            <a:p>
              <a:pPr lvl="0">
                <a:spcBef>
                  <a:spcPts val="0"/>
                </a:spcBef>
                <a:buNone/>
              </a:pPr>
              <a:endParaRPr/>
            </a:p>
          </p:txBody>
        </p:sp>
        <p:sp>
          <p:nvSpPr>
            <p:cNvPr id="73" name="Shape 73"/>
            <p:cNvSpPr/>
            <p:nvPr/>
          </p:nvSpPr>
          <p:spPr>
            <a:xfrm rot="-5400000">
              <a:off x="5618399" y="1236641"/>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74" name="Shape 74"/>
            <p:cNvSpPr/>
            <p:nvPr/>
          </p:nvSpPr>
          <p:spPr>
            <a:xfrm flipH="1">
              <a:off x="5849857" y="1444077"/>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75" name="Shape 75"/>
            <p:cNvSpPr/>
            <p:nvPr/>
          </p:nvSpPr>
          <p:spPr>
            <a:xfrm rot="-5400000">
              <a:off x="5987080" y="2469742"/>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76" name="Shape 76"/>
            <p:cNvSpPr/>
            <p:nvPr/>
          </p:nvSpPr>
          <p:spPr>
            <a:xfrm flipH="1">
              <a:off x="6222114" y="2677178"/>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77" name="Shape 77"/>
            <p:cNvSpPr/>
            <p:nvPr/>
          </p:nvSpPr>
          <p:spPr>
            <a:xfrm rot="-5400000">
              <a:off x="6675341" y="1862243"/>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78" name="Shape 78"/>
            <p:cNvSpPr/>
            <p:nvPr/>
          </p:nvSpPr>
          <p:spPr>
            <a:xfrm flipH="1">
              <a:off x="6908099" y="2069680"/>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79" name="Shape 79"/>
            <p:cNvSpPr/>
            <p:nvPr/>
          </p:nvSpPr>
          <p:spPr>
            <a:xfrm rot="-5400000">
              <a:off x="6861140" y="2478088"/>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0" name="Shape 80"/>
            <p:cNvSpPr/>
            <p:nvPr/>
          </p:nvSpPr>
          <p:spPr>
            <a:xfrm flipH="1">
              <a:off x="7965266" y="2693191"/>
              <a:ext cx="808800" cy="808799"/>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1" name="Shape 81"/>
            <p:cNvSpPr/>
            <p:nvPr/>
          </p:nvSpPr>
          <p:spPr>
            <a:xfrm flipH="1">
              <a:off x="8145082" y="3309035"/>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2" name="Shape 82"/>
            <p:cNvSpPr/>
            <p:nvPr/>
          </p:nvSpPr>
          <p:spPr>
            <a:xfrm rot="-5400000">
              <a:off x="7047599" y="3095344"/>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3" name="Shape 83"/>
            <p:cNvSpPr/>
            <p:nvPr/>
          </p:nvSpPr>
          <p:spPr>
            <a:xfrm flipH="1">
              <a:off x="7276649" y="3302781"/>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4" name="Shape 84"/>
            <p:cNvSpPr/>
            <p:nvPr/>
          </p:nvSpPr>
          <p:spPr>
            <a:xfrm rot="-5400000">
              <a:off x="7227414" y="3711189"/>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85" name="Shape 85"/>
            <p:cNvSpPr/>
            <p:nvPr/>
          </p:nvSpPr>
          <p:spPr>
            <a:xfrm flipH="1">
              <a:off x="7462448" y="3918625"/>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6" name="Shape 86"/>
            <p:cNvSpPr/>
            <p:nvPr/>
          </p:nvSpPr>
          <p:spPr>
            <a:xfrm rot="-5400000">
              <a:off x="8102490" y="3718855"/>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7" name="Shape 87"/>
            <p:cNvSpPr/>
            <p:nvPr/>
          </p:nvSpPr>
          <p:spPr>
            <a:xfrm flipH="1">
              <a:off x="8334532" y="3926292"/>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sp>
          <p:nvSpPr>
            <p:cNvPr id="88" name="Shape 88"/>
            <p:cNvSpPr/>
            <p:nvPr/>
          </p:nvSpPr>
          <p:spPr>
            <a:xfrm rot="-5400000">
              <a:off x="8288289" y="4334700"/>
              <a:ext cx="808800" cy="808800"/>
            </a:xfrm>
            <a:prstGeom prst="diagStripe">
              <a:avLst>
                <a:gd name="adj" fmla="val 50000"/>
              </a:avLst>
            </a:prstGeom>
            <a:solidFill>
              <a:schemeClr val="lt1">
                <a:alpha val="7310"/>
              </a:schemeClr>
            </a:solidFill>
            <a:ln>
              <a:noFill/>
            </a:ln>
          </p:spPr>
          <p:txBody>
            <a:bodyPr wrap="square" lIns="91425" tIns="91425" rIns="91425" bIns="91425" anchor="ctr" anchorCtr="0">
              <a:noAutofit/>
            </a:bodyPr>
            <a:lstStyle/>
            <a:p>
              <a:pPr lvl="0">
                <a:spcBef>
                  <a:spcPts val="0"/>
                </a:spcBef>
                <a:buNone/>
              </a:pPr>
              <a:endParaRPr/>
            </a:p>
          </p:txBody>
        </p:sp>
      </p:grpSp>
      <p:sp>
        <p:nvSpPr>
          <p:cNvPr id="89" name="Shape 89"/>
          <p:cNvSpPr txBox="1">
            <a:spLocks noGrp="1"/>
          </p:cNvSpPr>
          <p:nvPr>
            <p:ph type="title"/>
          </p:nvPr>
        </p:nvSpPr>
        <p:spPr>
          <a:xfrm>
            <a:off x="823850" y="866775"/>
            <a:ext cx="4587000" cy="3521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90" name="Shape 90"/>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91"/>
        <p:cNvGrpSpPr/>
        <p:nvPr/>
      </p:nvGrpSpPr>
      <p:grpSpPr>
        <a:xfrm>
          <a:off x="0" y="0"/>
          <a:ext cx="0" cy="0"/>
          <a:chOff x="0" y="0"/>
          <a:chExt cx="0" cy="0"/>
        </a:xfrm>
      </p:grpSpPr>
      <p:grpSp>
        <p:nvGrpSpPr>
          <p:cNvPr id="92" name="Shape 92"/>
          <p:cNvGrpSpPr/>
          <p:nvPr/>
        </p:nvGrpSpPr>
        <p:grpSpPr>
          <a:xfrm>
            <a:off x="0" y="381001"/>
            <a:ext cx="1037850" cy="1016287"/>
            <a:chOff x="0" y="381001"/>
            <a:chExt cx="1037850" cy="1016287"/>
          </a:xfrm>
        </p:grpSpPr>
        <p:sp>
          <p:nvSpPr>
            <p:cNvPr id="93" name="Shape 93"/>
            <p:cNvSpPr/>
            <p:nvPr/>
          </p:nvSpPr>
          <p:spPr>
            <a:xfrm rot="-5400000">
              <a:off x="0" y="381001"/>
              <a:ext cx="808800" cy="808800"/>
            </a:xfrm>
            <a:prstGeom prst="diagStripe">
              <a:avLst>
                <a:gd name="adj" fmla="val 50000"/>
              </a:avLst>
            </a:prstGeom>
            <a:solidFill>
              <a:schemeClr val="accent1"/>
            </a:solidFill>
            <a:ln>
              <a:noFill/>
            </a:ln>
          </p:spPr>
          <p:txBody>
            <a:bodyPr wrap="square" lIns="91425" tIns="91425" rIns="91425" bIns="91425" anchor="ctr" anchorCtr="0">
              <a:noAutofit/>
            </a:bodyPr>
            <a:lstStyle/>
            <a:p>
              <a:pPr lvl="0">
                <a:spcBef>
                  <a:spcPts val="0"/>
                </a:spcBef>
                <a:buNone/>
              </a:pPr>
              <a:endParaRPr/>
            </a:p>
          </p:txBody>
        </p:sp>
        <p:sp>
          <p:nvSpPr>
            <p:cNvPr id="94" name="Shape 94"/>
            <p:cNvSpPr/>
            <p:nvPr/>
          </p:nvSpPr>
          <p:spPr>
            <a:xfrm flipH="1">
              <a:off x="229050" y="588488"/>
              <a:ext cx="808800" cy="808800"/>
            </a:xfrm>
            <a:prstGeom prst="diagStripe">
              <a:avLst>
                <a:gd name="adj" fmla="val 50000"/>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grpSp>
      <p:sp>
        <p:nvSpPr>
          <p:cNvPr id="95" name="Shape 95"/>
          <p:cNvSpPr txBox="1">
            <a:spLocks noGrp="1"/>
          </p:cNvSpPr>
          <p:nvPr>
            <p:ph type="title"/>
          </p:nvPr>
        </p:nvSpPr>
        <p:spPr>
          <a:xfrm>
            <a:off x="1297500" y="1658325"/>
            <a:ext cx="3036300" cy="1751700"/>
          </a:xfrm>
          <a:prstGeom prst="rect">
            <a:avLst/>
          </a:prstGeom>
        </p:spPr>
        <p:txBody>
          <a:bodyPr wrap="square" lIns="91425" tIns="91425" rIns="91425" bIns="91425" anchor="t"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96" name="Shape 96"/>
          <p:cNvSpPr txBox="1">
            <a:spLocks noGrp="1"/>
          </p:cNvSpPr>
          <p:nvPr>
            <p:ph type="subTitle" idx="1"/>
          </p:nvPr>
        </p:nvSpPr>
        <p:spPr>
          <a:xfrm>
            <a:off x="1297500" y="3538000"/>
            <a:ext cx="3036300" cy="506100"/>
          </a:xfrm>
          <a:prstGeom prst="rect">
            <a:avLst/>
          </a:prstGeom>
        </p:spPr>
        <p:txBody>
          <a:bodyPr wrap="square" lIns="91425" tIns="91425" rIns="91425" bIns="91425" anchor="t" anchorCtr="0"/>
          <a:lstStyle>
            <a:lvl1pPr lvl="0">
              <a:lnSpc>
                <a:spcPct val="100000"/>
              </a:lnSpc>
              <a:spcBef>
                <a:spcPts val="0"/>
              </a:spcBef>
              <a:spcAft>
                <a:spcPts val="0"/>
              </a:spcAft>
              <a:buNone/>
              <a:defRPr/>
            </a:lvl1pPr>
            <a:lvl2pPr lvl="1">
              <a:lnSpc>
                <a:spcPct val="100000"/>
              </a:lnSpc>
              <a:spcBef>
                <a:spcPts val="0"/>
              </a:spcBef>
              <a:spcAft>
                <a:spcPts val="0"/>
              </a:spcAft>
              <a:buSzPct val="100000"/>
              <a:buNone/>
              <a:defRPr sz="1300"/>
            </a:lvl2pPr>
            <a:lvl3pPr lvl="2">
              <a:lnSpc>
                <a:spcPct val="100000"/>
              </a:lnSpc>
              <a:spcBef>
                <a:spcPts val="0"/>
              </a:spcBef>
              <a:spcAft>
                <a:spcPts val="0"/>
              </a:spcAft>
              <a:buSzPct val="100000"/>
              <a:buNone/>
              <a:defRPr sz="1300"/>
            </a:lvl3pPr>
            <a:lvl4pPr lvl="3">
              <a:lnSpc>
                <a:spcPct val="100000"/>
              </a:lnSpc>
              <a:spcBef>
                <a:spcPts val="0"/>
              </a:spcBef>
              <a:spcAft>
                <a:spcPts val="0"/>
              </a:spcAft>
              <a:buSzPct val="100000"/>
              <a:buNone/>
              <a:defRPr sz="1300"/>
            </a:lvl4pPr>
            <a:lvl5pPr lvl="4">
              <a:lnSpc>
                <a:spcPct val="100000"/>
              </a:lnSpc>
              <a:spcBef>
                <a:spcPts val="0"/>
              </a:spcBef>
              <a:spcAft>
                <a:spcPts val="0"/>
              </a:spcAft>
              <a:buSzPct val="100000"/>
              <a:buNone/>
              <a:defRPr sz="1300"/>
            </a:lvl5pPr>
            <a:lvl6pPr lvl="5">
              <a:lnSpc>
                <a:spcPct val="100000"/>
              </a:lnSpc>
              <a:spcBef>
                <a:spcPts val="0"/>
              </a:spcBef>
              <a:spcAft>
                <a:spcPts val="0"/>
              </a:spcAft>
              <a:buSzPct val="100000"/>
              <a:buNone/>
              <a:defRPr sz="1300"/>
            </a:lvl6pPr>
            <a:lvl7pPr lvl="6">
              <a:lnSpc>
                <a:spcPct val="100000"/>
              </a:lnSpc>
              <a:spcBef>
                <a:spcPts val="0"/>
              </a:spcBef>
              <a:spcAft>
                <a:spcPts val="0"/>
              </a:spcAft>
              <a:buSzPct val="100000"/>
              <a:buNone/>
              <a:defRPr sz="1300"/>
            </a:lvl7pPr>
            <a:lvl8pPr lvl="7">
              <a:lnSpc>
                <a:spcPct val="100000"/>
              </a:lnSpc>
              <a:spcBef>
                <a:spcPts val="0"/>
              </a:spcBef>
              <a:spcAft>
                <a:spcPts val="0"/>
              </a:spcAft>
              <a:buSzPct val="100000"/>
              <a:buNone/>
              <a:defRPr sz="1300"/>
            </a:lvl8pPr>
            <a:lvl9pPr lvl="8">
              <a:lnSpc>
                <a:spcPct val="100000"/>
              </a:lnSpc>
              <a:spcBef>
                <a:spcPts val="0"/>
              </a:spcBef>
              <a:spcAft>
                <a:spcPts val="0"/>
              </a:spcAft>
              <a:buSzPct val="100000"/>
              <a:buNone/>
              <a:defRPr sz="1300"/>
            </a:lvl9pPr>
          </a:lstStyle>
          <a:p>
            <a:endParaRPr/>
          </a:p>
        </p:txBody>
      </p:sp>
      <p:sp>
        <p:nvSpPr>
          <p:cNvPr id="97" name="Shape 97"/>
          <p:cNvSpPr txBox="1">
            <a:spLocks noGrp="1"/>
          </p:cNvSpPr>
          <p:nvPr>
            <p:ph type="body" idx="2"/>
          </p:nvPr>
        </p:nvSpPr>
        <p:spPr>
          <a:xfrm>
            <a:off x="4648200" y="1696600"/>
            <a:ext cx="3676800" cy="23475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98" name="Shape 98"/>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99"/>
        <p:cNvGrpSpPr/>
        <p:nvPr/>
      </p:nvGrpSpPr>
      <p:grpSpPr>
        <a:xfrm>
          <a:off x="0" y="0"/>
          <a:ext cx="0" cy="0"/>
          <a:chOff x="0" y="0"/>
          <a:chExt cx="0" cy="0"/>
        </a:xfrm>
      </p:grpSpPr>
      <p:grpSp>
        <p:nvGrpSpPr>
          <p:cNvPr id="100" name="Shape 100"/>
          <p:cNvGrpSpPr/>
          <p:nvPr/>
        </p:nvGrpSpPr>
        <p:grpSpPr>
          <a:xfrm>
            <a:off x="0" y="4128571"/>
            <a:ext cx="698925" cy="684657"/>
            <a:chOff x="0" y="3785671"/>
            <a:chExt cx="698925" cy="684657"/>
          </a:xfrm>
        </p:grpSpPr>
        <p:sp>
          <p:nvSpPr>
            <p:cNvPr id="101" name="Shape 101"/>
            <p:cNvSpPr/>
            <p:nvPr/>
          </p:nvSpPr>
          <p:spPr>
            <a:xfrm rot="-5400000">
              <a:off x="0" y="3785671"/>
              <a:ext cx="544800" cy="544800"/>
            </a:xfrm>
            <a:prstGeom prst="diagStripe">
              <a:avLst>
                <a:gd name="adj" fmla="val 50000"/>
              </a:avLst>
            </a:prstGeom>
            <a:solidFill>
              <a:schemeClr val="lt1">
                <a:alpha val="9620"/>
              </a:schemeClr>
            </a:solidFill>
            <a:ln>
              <a:noFill/>
            </a:ln>
          </p:spPr>
          <p:txBody>
            <a:bodyPr wrap="square" lIns="91425" tIns="91425" rIns="91425" bIns="91425" anchor="ctr" anchorCtr="0">
              <a:noAutofit/>
            </a:bodyPr>
            <a:lstStyle/>
            <a:p>
              <a:pPr lvl="0">
                <a:spcBef>
                  <a:spcPts val="0"/>
                </a:spcBef>
                <a:buNone/>
              </a:pPr>
              <a:endParaRPr/>
            </a:p>
          </p:txBody>
        </p:sp>
        <p:sp>
          <p:nvSpPr>
            <p:cNvPr id="102" name="Shape 102"/>
            <p:cNvSpPr/>
            <p:nvPr/>
          </p:nvSpPr>
          <p:spPr>
            <a:xfrm flipH="1">
              <a:off x="154125" y="3925528"/>
              <a:ext cx="544800" cy="544800"/>
            </a:xfrm>
            <a:prstGeom prst="diagStripe">
              <a:avLst>
                <a:gd name="adj" fmla="val 50000"/>
              </a:avLst>
            </a:prstGeom>
            <a:solidFill>
              <a:schemeClr val="lt1">
                <a:alpha val="9620"/>
              </a:schemeClr>
            </a:solidFill>
            <a:ln>
              <a:noFill/>
            </a:ln>
          </p:spPr>
          <p:txBody>
            <a:bodyPr wrap="square" lIns="91425" tIns="91425" rIns="91425" bIns="91425" anchor="ctr" anchorCtr="0">
              <a:noAutofit/>
            </a:bodyPr>
            <a:lstStyle/>
            <a:p>
              <a:pPr lvl="0">
                <a:spcBef>
                  <a:spcPts val="0"/>
                </a:spcBef>
                <a:buNone/>
              </a:pPr>
              <a:endParaRPr/>
            </a:p>
          </p:txBody>
        </p:sp>
      </p:grpSp>
      <p:sp>
        <p:nvSpPr>
          <p:cNvPr id="103" name="Shape 103"/>
          <p:cNvSpPr txBox="1">
            <a:spLocks noGrp="1"/>
          </p:cNvSpPr>
          <p:nvPr>
            <p:ph type="body" idx="1"/>
          </p:nvPr>
        </p:nvSpPr>
        <p:spPr>
          <a:xfrm>
            <a:off x="812725" y="4305375"/>
            <a:ext cx="6936000" cy="5238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104" name="Shape 104"/>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lt1"/>
              </a:buClr>
              <a:buSzPct val="100000"/>
              <a:buFont typeface="Montserrat"/>
              <a:buNone/>
              <a:defRPr sz="2800">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lt1"/>
              </a:buClr>
              <a:buSzPct val="100000"/>
              <a:buFont typeface="Lato"/>
              <a:buChar char="●"/>
              <a:defRPr sz="1300">
                <a:solidFill>
                  <a:schemeClr val="lt1"/>
                </a:solidFill>
                <a:latin typeface="Lato"/>
                <a:ea typeface="Lato"/>
                <a:cs typeface="Lato"/>
                <a:sym typeface="Lato"/>
              </a:defRPr>
            </a:lvl1pPr>
            <a:lvl2pPr lvl="1">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2pPr>
            <a:lvl3pPr lvl="2">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3pPr>
            <a:lvl4pPr lvl="3">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4pPr>
            <a:lvl5pPr lvl="4">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5pPr>
            <a:lvl6pPr lvl="5">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6pPr>
            <a:lvl7pPr lvl="6">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7pPr>
            <a:lvl8pPr lvl="7">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8pPr>
            <a:lvl9pPr lvl="8">
              <a:lnSpc>
                <a:spcPct val="115000"/>
              </a:lnSpc>
              <a:spcBef>
                <a:spcPts val="0"/>
              </a:spcBef>
              <a:spcAft>
                <a:spcPts val="1600"/>
              </a:spcAft>
              <a:buClr>
                <a:schemeClr val="lt1"/>
              </a:buClr>
              <a:buSzPct val="100000"/>
              <a:buFont typeface="Lato"/>
              <a:buChar char="■"/>
              <a:defRPr sz="1100">
                <a:solidFill>
                  <a:schemeClr val="lt1"/>
                </a:solidFill>
                <a:latin typeface="Lato"/>
                <a:ea typeface="Lato"/>
                <a:cs typeface="Lato"/>
                <a:sym typeface="Lato"/>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lt1"/>
                </a:solidFill>
                <a:latin typeface="Lato"/>
                <a:ea typeface="Lato"/>
                <a:cs typeface="Lato"/>
                <a:sym typeface="Lato"/>
              </a:rPr>
              <a:pPr lvl="0" algn="r">
                <a:spcBef>
                  <a:spcPts val="0"/>
                </a:spcBef>
                <a:buNone/>
              </a:pPr>
              <a:t>‹#›</a:t>
            </a:fld>
            <a:endParaRPr lang="en" sz="1000">
              <a:solidFill>
                <a:schemeClr val="lt1"/>
              </a:solidFill>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2.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4" name="Attēls 3">
            <a:extLst>
              <a:ext uri="{FF2B5EF4-FFF2-40B4-BE49-F238E27FC236}">
                <a16:creationId xmlns="" xmlns:a16="http://schemas.microsoft.com/office/drawing/2014/main" id="{224D2286-C6DF-4956-91C4-8F8E8B50A447}"/>
              </a:ext>
            </a:extLst>
          </p:cNvPr>
          <p:cNvPicPr>
            <a:picLocks noChangeAspect="1"/>
          </p:cNvPicPr>
          <p:nvPr/>
        </p:nvPicPr>
        <p:blipFill>
          <a:blip r:embed="rId3"/>
          <a:stretch>
            <a:fillRect/>
          </a:stretch>
        </p:blipFill>
        <p:spPr>
          <a:xfrm>
            <a:off x="3009899" y="1577908"/>
            <a:ext cx="5981701" cy="15272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112538" cy="2308324"/>
          </a:xfrm>
          <a:prstGeom prst="rect">
            <a:avLst/>
          </a:prstGeom>
          <a:noFill/>
        </p:spPr>
        <p:txBody>
          <a:bodyPr wrap="square" rtlCol="0">
            <a:spAutoFit/>
          </a:bodyPr>
          <a:lstStyle/>
          <a:p>
            <a:r>
              <a:rPr lang="en-US" sz="1200" b="1" dirty="0">
                <a:solidFill>
                  <a:schemeClr val="tx1"/>
                </a:solidFill>
                <a:latin typeface="Montserrat" panose="020B0604020202020204" charset="-70"/>
              </a:rPr>
              <a:t>Heat power: </a:t>
            </a:r>
            <a:r>
              <a:rPr lang="en-US" sz="1200" dirty="0">
                <a:solidFill>
                  <a:schemeClr val="tx1"/>
                </a:solidFill>
                <a:latin typeface="Montserrat" panose="020B0604020202020204" charset="-70"/>
              </a:rPr>
              <a:t>1</a:t>
            </a:r>
            <a:r>
              <a:rPr lang="lv-LV" sz="1200" dirty="0">
                <a:solidFill>
                  <a:schemeClr val="tx1"/>
                </a:solidFill>
                <a:latin typeface="Montserrat" panose="020B0604020202020204" charset="-70"/>
              </a:rPr>
              <a:t>4</a:t>
            </a:r>
            <a:r>
              <a:rPr lang="en-US" sz="1200" dirty="0">
                <a:solidFill>
                  <a:schemeClr val="tx1"/>
                </a:solidFill>
                <a:latin typeface="Montserrat" panose="020B0604020202020204" charset="-70"/>
              </a:rPr>
              <a:t> kW</a:t>
            </a:r>
          </a:p>
          <a:p>
            <a:r>
              <a:rPr lang="en-US" sz="1200" b="1" dirty="0">
                <a:solidFill>
                  <a:schemeClr val="tx1"/>
                </a:solidFill>
                <a:latin typeface="Montserrat" panose="020B0604020202020204" charset="-70"/>
              </a:rPr>
              <a:t>Optimal coolant volume: </a:t>
            </a:r>
            <a:r>
              <a:rPr lang="en-US" sz="1200" dirty="0">
                <a:solidFill>
                  <a:schemeClr val="tx1"/>
                </a:solidFill>
                <a:latin typeface="Montserrat" panose="020B0604020202020204" charset="-70"/>
              </a:rPr>
              <a:t>25-30 Liters</a:t>
            </a:r>
            <a:endParaRPr lang="lv-LV" sz="1200" dirty="0">
              <a:solidFill>
                <a:schemeClr val="tx1"/>
              </a:solidFill>
              <a:latin typeface="Montserrat" panose="020B0604020202020204" charset="-70"/>
            </a:endParaRPr>
          </a:p>
          <a:p>
            <a:endParaRPr lang="lv-LV" sz="1200"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lv-LV" sz="1200" dirty="0">
                <a:solidFill>
                  <a:schemeClr val="tx1"/>
                </a:solidFill>
                <a:latin typeface="Montserrat" panose="020B0604020202020204" charset="-70"/>
              </a:rPr>
              <a:t>C</a:t>
            </a:r>
            <a:r>
              <a:rPr lang="en-US" sz="1200" dirty="0">
                <a:solidFill>
                  <a:schemeClr val="tx1"/>
                </a:solidFill>
                <a:latin typeface="Montserrat" panose="020B0604020202020204" charset="-70"/>
              </a:rPr>
              <a:t>an be installed in commercial trucks, boats up to 50′, heavy equipment, school buses.</a:t>
            </a:r>
          </a:p>
          <a:p>
            <a:r>
              <a:rPr lang="en-US" sz="1200" dirty="0">
                <a:solidFill>
                  <a:schemeClr val="tx1"/>
                </a:solidFill>
                <a:latin typeface="Montserrat" panose="020B0604020202020204" charset="-70"/>
              </a:rPr>
              <a:t>Pre-start engine coolant heaters work independently from engine. They heat up engine coolant to provide easy start at low temperature. At the same time they supply hot air to passenger cabin/compartment keeping it warm and dry.</a:t>
            </a:r>
          </a:p>
          <a:p>
            <a:endParaRPr lang="lv-LV" sz="1200" b="1" dirty="0">
              <a:solidFill>
                <a:schemeClr val="tx1"/>
              </a:solidFill>
              <a:latin typeface="Montserrat" panose="020B0604020202020204" charset="-70"/>
            </a:endParaRPr>
          </a:p>
        </p:txBody>
      </p:sp>
      <p:sp>
        <p:nvSpPr>
          <p:cNvPr id="8" name="Title 1">
            <a:extLst>
              <a:ext uri="{FF2B5EF4-FFF2-40B4-BE49-F238E27FC236}">
                <a16:creationId xmlns="" xmlns:a16="http://schemas.microsoft.com/office/drawing/2014/main" id="{80ED48D4-AED6-4AA2-BF33-1D21022C1349}"/>
              </a:ext>
            </a:extLst>
          </p:cNvPr>
          <p:cNvSpPr txBox="1">
            <a:spLocks/>
          </p:cNvSpPr>
          <p:nvPr/>
        </p:nvSpPr>
        <p:spPr>
          <a:xfrm>
            <a:off x="457200" y="209550"/>
            <a:ext cx="8229600" cy="11487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8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LIQUID HEATER </a:t>
            </a:r>
            <a:r>
              <a:rPr lang="lv-LV" sz="2000" b="1" dirty="0">
                <a:solidFill>
                  <a:srgbClr val="FFC000"/>
                </a:solidFill>
              </a:rPr>
              <a:t>14TC-MINI, 12 </a:t>
            </a:r>
            <a:r>
              <a:rPr lang="lv-LV" sz="2000" b="1" dirty="0" err="1">
                <a:solidFill>
                  <a:srgbClr val="FFC000"/>
                </a:solidFill>
              </a:rPr>
              <a:t>or</a:t>
            </a:r>
            <a:r>
              <a:rPr lang="lv-LV" sz="2000" b="1" dirty="0">
                <a:solidFill>
                  <a:srgbClr val="FFC000"/>
                </a:solidFill>
              </a:rPr>
              <a:t> 24V 14kW (DIESEL)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pic>
        <p:nvPicPr>
          <p:cNvPr id="4" name="Attēls 3">
            <a:extLst>
              <a:ext uri="{FF2B5EF4-FFF2-40B4-BE49-F238E27FC236}">
                <a16:creationId xmlns="" xmlns:a16="http://schemas.microsoft.com/office/drawing/2014/main" id="{843E6F9E-F7AF-4274-9B0B-6DA92C5963AC}"/>
              </a:ext>
            </a:extLst>
          </p:cNvPr>
          <p:cNvPicPr>
            <a:picLocks noChangeAspect="1"/>
          </p:cNvPicPr>
          <p:nvPr/>
        </p:nvPicPr>
        <p:blipFill>
          <a:blip r:embed="rId2"/>
          <a:stretch>
            <a:fillRect/>
          </a:stretch>
        </p:blipFill>
        <p:spPr>
          <a:xfrm>
            <a:off x="427074" y="2049175"/>
            <a:ext cx="3827125" cy="2419350"/>
          </a:xfrm>
          <a:prstGeom prst="rect">
            <a:avLst/>
          </a:prstGeom>
        </p:spPr>
      </p:pic>
    </p:spTree>
    <p:extLst>
      <p:ext uri="{BB962C8B-B14F-4D97-AF65-F5344CB8AC3E}">
        <p14:creationId xmlns:p14="http://schemas.microsoft.com/office/powerpoint/2010/main" val="53122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1950"/>
            <a:ext cx="4052950" cy="1148700"/>
          </a:xfrm>
        </p:spPr>
        <p:txBody>
          <a:bodyPr/>
          <a:lstStyle/>
          <a:p>
            <a:r>
              <a:rPr lang="en-US" sz="3000" b="1" dirty="0">
                <a:solidFill>
                  <a:schemeClr val="accent1">
                    <a:lumMod val="60000"/>
                    <a:lumOff val="40000"/>
                  </a:schemeClr>
                </a:solidFill>
                <a:latin typeface="Montserrat" charset="0"/>
              </a:rPr>
              <a:t>ADVERS TECHNOLOGY</a:t>
            </a:r>
          </a:p>
        </p:txBody>
      </p:sp>
      <p:sp>
        <p:nvSpPr>
          <p:cNvPr id="3" name="TextBox 2"/>
          <p:cNvSpPr txBox="1"/>
          <p:nvPr/>
        </p:nvSpPr>
        <p:spPr>
          <a:xfrm>
            <a:off x="533400" y="1657350"/>
            <a:ext cx="3505200" cy="2585323"/>
          </a:xfrm>
          <a:prstGeom prst="rect">
            <a:avLst/>
          </a:prstGeom>
          <a:noFill/>
        </p:spPr>
        <p:txBody>
          <a:bodyPr wrap="square" rtlCol="0">
            <a:spAutoFit/>
          </a:bodyPr>
          <a:lstStyle/>
          <a:p>
            <a:pPr>
              <a:buFont typeface="Arial" pitchFamily="34" charset="0"/>
              <a:buChar char="•"/>
            </a:pPr>
            <a:r>
              <a:rPr lang="en-US" sz="1800" dirty="0">
                <a:solidFill>
                  <a:schemeClr val="bg1"/>
                </a:solidFill>
              </a:rPr>
              <a:t> Completely closed production cycle from design to packaging</a:t>
            </a:r>
          </a:p>
          <a:p>
            <a:pPr>
              <a:buFont typeface="Arial" pitchFamily="34" charset="0"/>
              <a:buChar char="•"/>
            </a:pPr>
            <a:r>
              <a:rPr lang="en-US" sz="1800" dirty="0">
                <a:solidFill>
                  <a:schemeClr val="bg1"/>
                </a:solidFill>
              </a:rPr>
              <a:t> Foundry</a:t>
            </a:r>
          </a:p>
          <a:p>
            <a:pPr>
              <a:buFont typeface="Arial" pitchFamily="34" charset="0"/>
              <a:buChar char="•"/>
            </a:pPr>
            <a:r>
              <a:rPr lang="en-US" sz="1800" dirty="0">
                <a:solidFill>
                  <a:schemeClr val="bg1"/>
                </a:solidFill>
              </a:rPr>
              <a:t> Casting from aluminum</a:t>
            </a:r>
          </a:p>
          <a:p>
            <a:pPr>
              <a:buFont typeface="Arial" pitchFamily="34" charset="0"/>
              <a:buChar char="•"/>
            </a:pPr>
            <a:r>
              <a:rPr lang="en-US" sz="1800" dirty="0">
                <a:solidFill>
                  <a:schemeClr val="bg1"/>
                </a:solidFill>
              </a:rPr>
              <a:t> Casting from plastic</a:t>
            </a:r>
          </a:p>
          <a:p>
            <a:pPr>
              <a:buFont typeface="Arial" pitchFamily="34" charset="0"/>
              <a:buChar char="•"/>
            </a:pPr>
            <a:r>
              <a:rPr lang="en-US" sz="1800" dirty="0">
                <a:solidFill>
                  <a:schemeClr val="bg1"/>
                </a:solidFill>
              </a:rPr>
              <a:t> Stamping</a:t>
            </a:r>
          </a:p>
          <a:p>
            <a:pPr>
              <a:buFont typeface="Arial" pitchFamily="34" charset="0"/>
              <a:buChar char="•"/>
            </a:pPr>
            <a:r>
              <a:rPr lang="en-US" sz="1800" dirty="0">
                <a:solidFill>
                  <a:schemeClr val="bg1"/>
                </a:solidFill>
              </a:rPr>
              <a:t> Welding</a:t>
            </a:r>
          </a:p>
          <a:p>
            <a:pPr>
              <a:buFont typeface="Arial" pitchFamily="34" charset="0"/>
              <a:buChar char="•"/>
            </a:pPr>
            <a:r>
              <a:rPr lang="en-US" sz="1800" dirty="0">
                <a:solidFill>
                  <a:schemeClr val="bg1"/>
                </a:solidFill>
              </a:rPr>
              <a:t> Electric installation production</a:t>
            </a:r>
          </a:p>
          <a:p>
            <a:pPr>
              <a:buFont typeface="Arial" pitchFamily="34" charset="0"/>
              <a:buChar char="•"/>
            </a:pPr>
            <a:r>
              <a:rPr lang="en-US" sz="1800" dirty="0">
                <a:solidFill>
                  <a:schemeClr val="bg1"/>
                </a:solidFill>
              </a:rPr>
              <a:t> Manufacture of Electric Motors</a:t>
            </a:r>
          </a:p>
        </p:txBody>
      </p:sp>
      <p:sp>
        <p:nvSpPr>
          <p:cNvPr id="4" name="TextBox 3"/>
          <p:cNvSpPr txBox="1"/>
          <p:nvPr/>
        </p:nvSpPr>
        <p:spPr>
          <a:xfrm>
            <a:off x="4038600" y="1733550"/>
            <a:ext cx="3505200" cy="2308324"/>
          </a:xfrm>
          <a:prstGeom prst="rect">
            <a:avLst/>
          </a:prstGeom>
          <a:noFill/>
        </p:spPr>
        <p:txBody>
          <a:bodyPr wrap="square" rtlCol="0">
            <a:spAutoFit/>
          </a:bodyPr>
          <a:lstStyle/>
          <a:p>
            <a:pPr>
              <a:buFont typeface="Arial" pitchFamily="34" charset="0"/>
              <a:buChar char="•"/>
            </a:pPr>
            <a:r>
              <a:rPr lang="en-US" sz="1800" dirty="0">
                <a:solidFill>
                  <a:schemeClr val="bg1"/>
                </a:solidFill>
              </a:rPr>
              <a:t> Manufacture of Fuel Pumps</a:t>
            </a:r>
          </a:p>
          <a:p>
            <a:pPr>
              <a:buFont typeface="Arial" pitchFamily="34" charset="0"/>
              <a:buChar char="•"/>
            </a:pPr>
            <a:r>
              <a:rPr lang="en-US" sz="1800" dirty="0">
                <a:solidFill>
                  <a:schemeClr val="bg1"/>
                </a:solidFill>
              </a:rPr>
              <a:t> Mechanical production</a:t>
            </a:r>
          </a:p>
          <a:p>
            <a:pPr>
              <a:buFont typeface="Arial" pitchFamily="34" charset="0"/>
              <a:buChar char="•"/>
            </a:pPr>
            <a:r>
              <a:rPr lang="en-US" sz="1800" dirty="0">
                <a:solidFill>
                  <a:schemeClr val="bg1"/>
                </a:solidFill>
              </a:rPr>
              <a:t> Manufacturing of bench equipment</a:t>
            </a:r>
          </a:p>
          <a:p>
            <a:pPr>
              <a:buFont typeface="Arial" pitchFamily="34" charset="0"/>
              <a:buChar char="•"/>
            </a:pPr>
            <a:r>
              <a:rPr lang="en-US" sz="1800" dirty="0">
                <a:solidFill>
                  <a:schemeClr val="bg1"/>
                </a:solidFill>
              </a:rPr>
              <a:t> Tool production</a:t>
            </a:r>
          </a:p>
          <a:p>
            <a:pPr>
              <a:buFont typeface="Arial" pitchFamily="34" charset="0"/>
              <a:buChar char="•"/>
            </a:pPr>
            <a:r>
              <a:rPr lang="en-US" sz="1800" dirty="0">
                <a:solidFill>
                  <a:schemeClr val="bg1"/>
                </a:solidFill>
              </a:rPr>
              <a:t> Assembly</a:t>
            </a:r>
          </a:p>
          <a:p>
            <a:pPr>
              <a:buFont typeface="Arial" pitchFamily="34" charset="0"/>
              <a:buChar char="•"/>
            </a:pPr>
            <a:r>
              <a:rPr lang="en-US" sz="1800" dirty="0">
                <a:solidFill>
                  <a:schemeClr val="bg1"/>
                </a:solidFill>
              </a:rPr>
              <a:t> Testing</a:t>
            </a:r>
          </a:p>
          <a:p>
            <a:pPr>
              <a:buFont typeface="Arial" pitchFamily="34" charset="0"/>
              <a:buChar char="•"/>
            </a:pPr>
            <a:r>
              <a:rPr lang="en-US" sz="1800" dirty="0">
                <a:solidFill>
                  <a:schemeClr val="bg1"/>
                </a:solidFill>
              </a:rPr>
              <a:t> Packaging</a:t>
            </a:r>
          </a:p>
        </p:txBody>
      </p:sp>
      <p:pic>
        <p:nvPicPr>
          <p:cNvPr id="3076" name="Picture 4" descr="C:\Users\Amadeus\Desktop\flat-2126877_960_720.pn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7010400" y="133350"/>
            <a:ext cx="1962149" cy="19621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742950"/>
          </a:xfrm>
        </p:spPr>
        <p:txBody>
          <a:bodyPr/>
          <a:lstStyle/>
          <a:p>
            <a:r>
              <a:rPr lang="en-US" sz="4000" b="1" dirty="0">
                <a:solidFill>
                  <a:schemeClr val="accent1">
                    <a:lumMod val="60000"/>
                    <a:lumOff val="40000"/>
                  </a:schemeClr>
                </a:solidFill>
                <a:latin typeface="Montserrat" charset="0"/>
              </a:rPr>
              <a:t>ADVERS</a:t>
            </a:r>
            <a:r>
              <a:rPr lang="en-US" sz="4000" b="1" dirty="0">
                <a:solidFill>
                  <a:srgbClr val="E8860D"/>
                </a:solidFill>
                <a:latin typeface="Montserrat" charset="0"/>
              </a:rPr>
              <a:t> </a:t>
            </a:r>
            <a:r>
              <a:rPr lang="en-US" sz="4000" b="1" dirty="0">
                <a:solidFill>
                  <a:schemeClr val="bg1"/>
                </a:solidFill>
                <a:latin typeface="Montserrat" charset="0"/>
              </a:rPr>
              <a:t>Industrial</a:t>
            </a:r>
            <a:r>
              <a:rPr lang="en-US" sz="4000" b="1" dirty="0">
                <a:solidFill>
                  <a:srgbClr val="E8860D"/>
                </a:solidFill>
                <a:latin typeface="Montserrat" charset="0"/>
              </a:rPr>
              <a:t> </a:t>
            </a:r>
            <a:r>
              <a:rPr lang="en-US" sz="4000" b="1" dirty="0">
                <a:solidFill>
                  <a:schemeClr val="accent1">
                    <a:lumMod val="60000"/>
                    <a:lumOff val="40000"/>
                  </a:schemeClr>
                </a:solidFill>
                <a:latin typeface="Montserrat" charset="0"/>
              </a:rPr>
              <a:t>partners</a:t>
            </a:r>
          </a:p>
        </p:txBody>
      </p:sp>
      <p:sp>
        <p:nvSpPr>
          <p:cNvPr id="10" name="TextBox 9"/>
          <p:cNvSpPr txBox="1"/>
          <p:nvPr/>
        </p:nvSpPr>
        <p:spPr>
          <a:xfrm>
            <a:off x="457200" y="1311473"/>
            <a:ext cx="1413163" cy="307777"/>
          </a:xfrm>
          <a:prstGeom prst="rect">
            <a:avLst/>
          </a:prstGeom>
          <a:noFill/>
          <a:ln w="57150">
            <a:noFill/>
            <a:prstDash val="dash"/>
          </a:ln>
        </p:spPr>
        <p:txBody>
          <a:bodyPr wrap="square" rtlCol="0">
            <a:spAutoFit/>
          </a:bodyPr>
          <a:lstStyle/>
          <a:p>
            <a:pPr algn="ctr" fontAlgn="b"/>
            <a:r>
              <a:rPr lang="az-Cyrl-AZ" b="1" dirty="0">
                <a:solidFill>
                  <a:schemeClr val="accent1">
                    <a:lumMod val="60000"/>
                    <a:lumOff val="40000"/>
                  </a:schemeClr>
                </a:solidFill>
              </a:rPr>
              <a:t>14ТС-10</a:t>
            </a:r>
            <a:endParaRPr lang="en-US" b="1" dirty="0">
              <a:solidFill>
                <a:schemeClr val="accent1">
                  <a:lumMod val="60000"/>
                  <a:lumOff val="40000"/>
                </a:schemeClr>
              </a:solidFill>
              <a:latin typeface="Montserrat" charset="0"/>
            </a:endParaRPr>
          </a:p>
        </p:txBody>
      </p:sp>
      <p:sp>
        <p:nvSpPr>
          <p:cNvPr id="11" name="TextBox 10"/>
          <p:cNvSpPr txBox="1"/>
          <p:nvPr/>
        </p:nvSpPr>
        <p:spPr>
          <a:xfrm>
            <a:off x="1371600" y="2911673"/>
            <a:ext cx="1496291" cy="307777"/>
          </a:xfrm>
          <a:prstGeom prst="rect">
            <a:avLst/>
          </a:prstGeom>
          <a:noFill/>
          <a:ln w="57150">
            <a:noFill/>
            <a:prstDash val="dash"/>
          </a:ln>
        </p:spPr>
        <p:txBody>
          <a:bodyPr wrap="square" rtlCol="0">
            <a:spAutoFit/>
          </a:bodyPr>
          <a:lstStyle/>
          <a:p>
            <a:pPr algn="ctr" fontAlgn="b"/>
            <a:r>
              <a:rPr lang="en-US" b="1" dirty="0">
                <a:solidFill>
                  <a:schemeClr val="accent1">
                    <a:lumMod val="60000"/>
                    <a:lumOff val="40000"/>
                  </a:schemeClr>
                </a:solidFill>
              </a:rPr>
              <a:t>PLANAR 4DM</a:t>
            </a:r>
            <a:endParaRPr lang="en-US" dirty="0">
              <a:solidFill>
                <a:schemeClr val="accent1">
                  <a:lumMod val="60000"/>
                  <a:lumOff val="40000"/>
                </a:schemeClr>
              </a:solidFill>
            </a:endParaRPr>
          </a:p>
        </p:txBody>
      </p:sp>
      <p:sp>
        <p:nvSpPr>
          <p:cNvPr id="12" name="TextBox 11"/>
          <p:cNvSpPr txBox="1"/>
          <p:nvPr/>
        </p:nvSpPr>
        <p:spPr>
          <a:xfrm>
            <a:off x="990600" y="2073473"/>
            <a:ext cx="1496291" cy="307777"/>
          </a:xfrm>
          <a:prstGeom prst="rect">
            <a:avLst/>
          </a:prstGeom>
          <a:noFill/>
          <a:ln w="57150">
            <a:noFill/>
            <a:prstDash val="dash"/>
          </a:ln>
        </p:spPr>
        <p:txBody>
          <a:bodyPr wrap="square" rtlCol="0">
            <a:spAutoFit/>
          </a:bodyPr>
          <a:lstStyle/>
          <a:p>
            <a:pPr algn="ctr" fontAlgn="b"/>
            <a:r>
              <a:rPr lang="en-US" b="1" dirty="0">
                <a:solidFill>
                  <a:schemeClr val="accent1">
                    <a:lumMod val="60000"/>
                    <a:lumOff val="40000"/>
                  </a:schemeClr>
                </a:solidFill>
              </a:rPr>
              <a:t>PLANAR 44D</a:t>
            </a:r>
          </a:p>
        </p:txBody>
      </p:sp>
      <p:sp>
        <p:nvSpPr>
          <p:cNvPr id="16" name="TextBox 15"/>
          <p:cNvSpPr txBox="1"/>
          <p:nvPr/>
        </p:nvSpPr>
        <p:spPr>
          <a:xfrm>
            <a:off x="1981201" y="4511873"/>
            <a:ext cx="1828800" cy="307777"/>
          </a:xfrm>
          <a:prstGeom prst="rect">
            <a:avLst/>
          </a:prstGeom>
          <a:noFill/>
          <a:ln w="57150">
            <a:noFill/>
            <a:prstDash val="dash"/>
          </a:ln>
        </p:spPr>
        <p:txBody>
          <a:bodyPr wrap="square" rtlCol="0">
            <a:spAutoFit/>
          </a:bodyPr>
          <a:lstStyle/>
          <a:p>
            <a:pPr algn="ctr" fontAlgn="b"/>
            <a:r>
              <a:rPr lang="en-US" b="1" dirty="0">
                <a:solidFill>
                  <a:schemeClr val="accent1">
                    <a:lumMod val="60000"/>
                    <a:lumOff val="40000"/>
                  </a:schemeClr>
                </a:solidFill>
              </a:rPr>
              <a:t>PLANAR 8DM</a:t>
            </a:r>
          </a:p>
        </p:txBody>
      </p:sp>
      <p:sp>
        <p:nvSpPr>
          <p:cNvPr id="18" name="TextBox 17"/>
          <p:cNvSpPr txBox="1"/>
          <p:nvPr/>
        </p:nvSpPr>
        <p:spPr>
          <a:xfrm>
            <a:off x="1752601" y="3749873"/>
            <a:ext cx="1911928" cy="307777"/>
          </a:xfrm>
          <a:prstGeom prst="rect">
            <a:avLst/>
          </a:prstGeom>
          <a:noFill/>
          <a:ln w="57150">
            <a:noFill/>
            <a:prstDash val="dash"/>
          </a:ln>
        </p:spPr>
        <p:txBody>
          <a:bodyPr wrap="square" rtlCol="0">
            <a:spAutoFit/>
          </a:bodyPr>
          <a:lstStyle/>
          <a:p>
            <a:pPr algn="ctr" fontAlgn="b"/>
            <a:r>
              <a:rPr lang="en-US" b="1" dirty="0">
                <a:solidFill>
                  <a:schemeClr val="accent1">
                    <a:lumMod val="60000"/>
                    <a:lumOff val="40000"/>
                  </a:schemeClr>
                </a:solidFill>
              </a:rPr>
              <a:t>BINAR 5 Compact</a:t>
            </a:r>
          </a:p>
        </p:txBody>
      </p:sp>
      <p:pic>
        <p:nvPicPr>
          <p:cNvPr id="19" name="Picture 7" descr="C:\Users\Amadeus\Desktop\beijing-automobile-works-logo.pn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7010400" y="957242"/>
            <a:ext cx="1066800" cy="738208"/>
          </a:xfrm>
          <a:prstGeom prst="rect">
            <a:avLst/>
          </a:prstGeom>
          <a:noFill/>
        </p:spPr>
      </p:pic>
      <p:pic>
        <p:nvPicPr>
          <p:cNvPr id="20" name="Picture 6" descr="C:\Users\Amadeus\Desktop\maz-logo-FE88FF3BB4-seeklogo.com.png"/>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5334000" y="1009650"/>
            <a:ext cx="1185334" cy="663788"/>
          </a:xfrm>
          <a:prstGeom prst="rect">
            <a:avLst/>
          </a:prstGeom>
          <a:noFill/>
        </p:spPr>
      </p:pic>
      <p:pic>
        <p:nvPicPr>
          <p:cNvPr id="21" name="Picture 5" descr="C:\Users\Amadeus\Desktop\UralAz_ce605_450x450.png"/>
          <p:cNvPicPr>
            <a:picLocks noChangeAspect="1" noChangeArrowheads="1"/>
          </p:cNvPicPr>
          <p:nvPr/>
        </p:nvPicPr>
        <p:blipFill>
          <a:blip r:embed="rId4">
            <a:lum bright="70000" contrast="-70000"/>
          </a:blip>
          <a:srcRect/>
          <a:stretch>
            <a:fillRect/>
          </a:stretch>
        </p:blipFill>
        <p:spPr bwMode="auto">
          <a:xfrm>
            <a:off x="3276600" y="1229608"/>
            <a:ext cx="1534084" cy="542042"/>
          </a:xfrm>
          <a:prstGeom prst="rect">
            <a:avLst/>
          </a:prstGeom>
          <a:noFill/>
        </p:spPr>
      </p:pic>
      <p:pic>
        <p:nvPicPr>
          <p:cNvPr id="22" name="Picture 4" descr="C:\Users\Amadeus\Desktop\Kamaz_rus.png"/>
          <p:cNvPicPr>
            <a:picLocks noChangeAspect="1" noChangeArrowheads="1"/>
          </p:cNvPicPr>
          <p:nvPr/>
        </p:nvPicPr>
        <p:blipFill>
          <a:blip r:embed="rId5">
            <a:duotone>
              <a:schemeClr val="bg2">
                <a:shade val="45000"/>
                <a:satMod val="135000"/>
              </a:schemeClr>
              <a:prstClr val="white"/>
            </a:duotone>
          </a:blip>
          <a:srcRect/>
          <a:stretch>
            <a:fillRect/>
          </a:stretch>
        </p:blipFill>
        <p:spPr bwMode="auto">
          <a:xfrm>
            <a:off x="2743200" y="2533650"/>
            <a:ext cx="1142998" cy="857249"/>
          </a:xfrm>
          <a:prstGeom prst="rect">
            <a:avLst/>
          </a:prstGeom>
          <a:noFill/>
        </p:spPr>
      </p:pic>
      <p:pic>
        <p:nvPicPr>
          <p:cNvPr id="24" name="Picture 9" descr="C:\Users\Amadeus\Desktop\UAZ.png"/>
          <p:cNvPicPr>
            <a:picLocks noChangeAspect="1" noChangeArrowheads="1"/>
          </p:cNvPicPr>
          <p:nvPr/>
        </p:nvPicPr>
        <p:blipFill>
          <a:blip r:embed="rId6">
            <a:duotone>
              <a:schemeClr val="bg2">
                <a:shade val="45000"/>
                <a:satMod val="135000"/>
              </a:schemeClr>
              <a:prstClr val="white"/>
            </a:duotone>
          </a:blip>
          <a:srcRect/>
          <a:stretch>
            <a:fillRect/>
          </a:stretch>
        </p:blipFill>
        <p:spPr bwMode="auto">
          <a:xfrm>
            <a:off x="3657600" y="3295650"/>
            <a:ext cx="1066800" cy="1066802"/>
          </a:xfrm>
          <a:prstGeom prst="rect">
            <a:avLst/>
          </a:prstGeom>
          <a:noFill/>
        </p:spPr>
      </p:pic>
      <p:pic>
        <p:nvPicPr>
          <p:cNvPr id="25" name="Picture 8" descr="C:\Users\Amadeus\Desktop\NEFAZ-logo-dlya-AVTO-FLIT-1-e1451153089107.png"/>
          <p:cNvPicPr>
            <a:picLocks noChangeAspect="1" noChangeArrowheads="1"/>
          </p:cNvPicPr>
          <p:nvPr/>
        </p:nvPicPr>
        <p:blipFill>
          <a:blip r:embed="rId7">
            <a:lum bright="70000" contrast="-70000"/>
          </a:blip>
          <a:srcRect/>
          <a:stretch>
            <a:fillRect/>
          </a:stretch>
        </p:blipFill>
        <p:spPr bwMode="auto">
          <a:xfrm>
            <a:off x="2743200" y="2046153"/>
            <a:ext cx="2133600" cy="411297"/>
          </a:xfrm>
          <a:prstGeom prst="rect">
            <a:avLst/>
          </a:prstGeom>
          <a:noFill/>
        </p:spPr>
      </p:pic>
      <p:pic>
        <p:nvPicPr>
          <p:cNvPr id="50178" name="Picture 2" descr="C:\Users\Amadeus\Desktop\GAZ_Logo.svg.png"/>
          <p:cNvPicPr>
            <a:picLocks noChangeAspect="1" noChangeArrowheads="1"/>
          </p:cNvPicPr>
          <p:nvPr/>
        </p:nvPicPr>
        <p:blipFill>
          <a:blip r:embed="rId8">
            <a:duotone>
              <a:prstClr val="black"/>
              <a:schemeClr val="accent3">
                <a:tint val="45000"/>
                <a:satMod val="400000"/>
              </a:schemeClr>
            </a:duotone>
          </a:blip>
          <a:srcRect/>
          <a:stretch>
            <a:fillRect/>
          </a:stretch>
        </p:blipFill>
        <p:spPr bwMode="auto">
          <a:xfrm>
            <a:off x="5105400" y="1847850"/>
            <a:ext cx="861938" cy="838200"/>
          </a:xfrm>
          <a:prstGeom prst="rect">
            <a:avLst/>
          </a:prstGeom>
          <a:noFill/>
        </p:spPr>
      </p:pic>
      <p:pic>
        <p:nvPicPr>
          <p:cNvPr id="28" name="Picture 4" descr="C:\Users\Amadeus\Desktop\Kamaz_rus.png"/>
          <p:cNvPicPr>
            <a:picLocks noChangeAspect="1" noChangeArrowheads="1"/>
          </p:cNvPicPr>
          <p:nvPr/>
        </p:nvPicPr>
        <p:blipFill>
          <a:blip r:embed="rId5">
            <a:duotone>
              <a:schemeClr val="bg2">
                <a:shade val="45000"/>
                <a:satMod val="135000"/>
              </a:schemeClr>
              <a:prstClr val="white"/>
            </a:duotone>
          </a:blip>
          <a:srcRect/>
          <a:stretch>
            <a:fillRect/>
          </a:stretch>
        </p:blipFill>
        <p:spPr bwMode="auto">
          <a:xfrm>
            <a:off x="1905000" y="933450"/>
            <a:ext cx="1219200" cy="914400"/>
          </a:xfrm>
          <a:prstGeom prst="rect">
            <a:avLst/>
          </a:prstGeom>
          <a:noFill/>
        </p:spPr>
      </p:pic>
      <p:pic>
        <p:nvPicPr>
          <p:cNvPr id="30" name="Picture 4" descr="C:\Users\Amadeus\Desktop\Kamaz_rus.png"/>
          <p:cNvPicPr>
            <a:picLocks noChangeAspect="1" noChangeArrowheads="1"/>
          </p:cNvPicPr>
          <p:nvPr/>
        </p:nvPicPr>
        <p:blipFill>
          <a:blip r:embed="rId5">
            <a:duotone>
              <a:schemeClr val="bg2">
                <a:shade val="45000"/>
                <a:satMod val="135000"/>
              </a:schemeClr>
              <a:prstClr val="white"/>
            </a:duotone>
          </a:blip>
          <a:srcRect/>
          <a:stretch>
            <a:fillRect/>
          </a:stretch>
        </p:blipFill>
        <p:spPr bwMode="auto">
          <a:xfrm>
            <a:off x="4343400" y="4133850"/>
            <a:ext cx="1066800" cy="8001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a 6">
            <a:extLst>
              <a:ext uri="{FF2B5EF4-FFF2-40B4-BE49-F238E27FC236}">
                <a16:creationId xmlns="" xmlns:a16="http://schemas.microsoft.com/office/drawing/2014/main" id="{C0C44F41-0A1D-4AF1-9EBF-8306694A60FF}"/>
              </a:ext>
            </a:extLst>
          </p:cNvPr>
          <p:cNvGraphicFramePr/>
          <p:nvPr>
            <p:extLst>
              <p:ext uri="{D42A27DB-BD31-4B8C-83A1-F6EECF244321}">
                <p14:modId xmlns:p14="http://schemas.microsoft.com/office/powerpoint/2010/main" val="856295026"/>
              </p:ext>
            </p:extLst>
          </p:nvPr>
        </p:nvGraphicFramePr>
        <p:xfrm>
          <a:off x="304800" y="89535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 xmlns:a16="http://schemas.microsoft.com/office/drawing/2014/main" id="{436B32C8-44DD-4B64-91A3-7B115AA9F7C7}"/>
              </a:ext>
            </a:extLst>
          </p:cNvPr>
          <p:cNvSpPr txBox="1">
            <a:spLocks/>
          </p:cNvSpPr>
          <p:nvPr/>
        </p:nvSpPr>
        <p:spPr>
          <a:xfrm>
            <a:off x="1066800" y="971550"/>
            <a:ext cx="7772400" cy="609600"/>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4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4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4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4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4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4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4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4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400">
                <a:solidFill>
                  <a:schemeClr val="lt1"/>
                </a:solidFill>
                <a:latin typeface="Montserrat"/>
                <a:ea typeface="Montserrat"/>
                <a:cs typeface="Montserrat"/>
                <a:sym typeface="Montserrat"/>
              </a:defRPr>
            </a:lvl9pPr>
          </a:lstStyle>
          <a:p>
            <a:r>
              <a:rPr lang="lv-LV" sz="2800" b="1" dirty="0">
                <a:solidFill>
                  <a:schemeClr val="accent1">
                    <a:lumMod val="60000"/>
                    <a:lumOff val="40000"/>
                  </a:schemeClr>
                </a:solidFill>
              </a:rPr>
              <a:t>EXPORT</a:t>
            </a:r>
            <a:endParaRPr lang="en-US" sz="3200" dirty="0">
              <a:solidFill>
                <a:srgbClr val="E8860D"/>
              </a:solidFill>
            </a:endParaRPr>
          </a:p>
        </p:txBody>
      </p:sp>
    </p:spTree>
    <p:extLst>
      <p:ext uri="{BB962C8B-B14F-4D97-AF65-F5344CB8AC3E}">
        <p14:creationId xmlns:p14="http://schemas.microsoft.com/office/powerpoint/2010/main" val="1930130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9217" name="Picture 1" descr="C:\Users\Amadeus\Desktop\TUV-logo.png"/>
          <p:cNvPicPr>
            <a:picLocks noChangeAspect="1" noChangeArrowheads="1"/>
          </p:cNvPicPr>
          <p:nvPr/>
        </p:nvPicPr>
        <p:blipFill>
          <a:blip r:embed="rId3"/>
          <a:srcRect/>
          <a:stretch>
            <a:fillRect/>
          </a:stretch>
        </p:blipFill>
        <p:spPr bwMode="auto">
          <a:xfrm>
            <a:off x="2743200" y="4136652"/>
            <a:ext cx="842139" cy="842140"/>
          </a:xfrm>
          <a:prstGeom prst="rect">
            <a:avLst/>
          </a:prstGeom>
          <a:noFill/>
        </p:spPr>
      </p:pic>
      <p:sp>
        <p:nvSpPr>
          <p:cNvPr id="146" name="Shape 146"/>
          <p:cNvSpPr txBox="1">
            <a:spLocks noGrp="1"/>
          </p:cNvSpPr>
          <p:nvPr>
            <p:ph type="title"/>
          </p:nvPr>
        </p:nvSpPr>
        <p:spPr>
          <a:xfrm>
            <a:off x="1357350" y="666750"/>
            <a:ext cx="4281450" cy="914100"/>
          </a:xfrm>
          <a:prstGeom prst="rect">
            <a:avLst/>
          </a:prstGeom>
        </p:spPr>
        <p:txBody>
          <a:bodyPr wrap="square" lIns="91425" tIns="91425" rIns="91425" bIns="91425" anchor="t" anchorCtr="0">
            <a:noAutofit/>
          </a:bodyPr>
          <a:lstStyle/>
          <a:p>
            <a:pPr lvl="0">
              <a:spcBef>
                <a:spcPts val="0"/>
              </a:spcBef>
              <a:buNone/>
            </a:pPr>
            <a:r>
              <a:rPr lang="en" sz="4400" b="1" dirty="0">
                <a:solidFill>
                  <a:schemeClr val="accent1">
                    <a:lumMod val="60000"/>
                    <a:lumOff val="40000"/>
                  </a:schemeClr>
                </a:solidFill>
              </a:rPr>
              <a:t>Certification</a:t>
            </a:r>
          </a:p>
        </p:txBody>
      </p:sp>
      <p:sp>
        <p:nvSpPr>
          <p:cNvPr id="147" name="Shape 147"/>
          <p:cNvSpPr txBox="1">
            <a:spLocks noGrp="1"/>
          </p:cNvSpPr>
          <p:nvPr>
            <p:ph type="body" idx="1"/>
          </p:nvPr>
        </p:nvSpPr>
        <p:spPr>
          <a:xfrm>
            <a:off x="1371600" y="1352550"/>
            <a:ext cx="6690000" cy="2819400"/>
          </a:xfrm>
          <a:prstGeom prst="rect">
            <a:avLst/>
          </a:prstGeom>
        </p:spPr>
        <p:txBody>
          <a:bodyPr wrap="square" lIns="91425" tIns="91425" rIns="91425" bIns="91425" anchor="t" anchorCtr="0">
            <a:noAutofit/>
          </a:bodyPr>
          <a:lstStyle/>
          <a:p>
            <a:pPr lvl="0">
              <a:spcBef>
                <a:spcPts val="0"/>
              </a:spcBef>
              <a:buNone/>
            </a:pPr>
            <a:r>
              <a:rPr lang="en" sz="1600" dirty="0">
                <a:solidFill>
                  <a:schemeClr val="bg1"/>
                </a:solidFill>
              </a:rPr>
              <a:t>Certification and European market protection </a:t>
            </a:r>
            <a:r>
              <a:rPr lang="en" sz="1600" b="1" dirty="0">
                <a:solidFill>
                  <a:schemeClr val="bg1"/>
                </a:solidFill>
              </a:rPr>
              <a:t>against</a:t>
            </a:r>
            <a:r>
              <a:rPr lang="en" sz="1600" dirty="0">
                <a:solidFill>
                  <a:schemeClr val="bg1"/>
                </a:solidFill>
              </a:rPr>
              <a:t> non certified and smuggled products</a:t>
            </a:r>
          </a:p>
          <a:p>
            <a:pPr>
              <a:lnSpc>
                <a:spcPct val="100000"/>
              </a:lnSpc>
            </a:pPr>
            <a:r>
              <a:rPr lang="en-US" sz="1600" dirty="0"/>
              <a:t> Products are certified with </a:t>
            </a:r>
            <a:r>
              <a:rPr lang="en-US" sz="1600" dirty="0">
                <a:solidFill>
                  <a:schemeClr val="accent1">
                    <a:lumMod val="60000"/>
                    <a:lumOff val="40000"/>
                  </a:schemeClr>
                </a:solidFill>
              </a:rPr>
              <a:t>QM</a:t>
            </a:r>
            <a:r>
              <a:rPr lang="en-US" sz="1600" dirty="0"/>
              <a:t> system that complies with the </a:t>
            </a:r>
            <a:r>
              <a:rPr lang="en-US" sz="1600" dirty="0">
                <a:solidFill>
                  <a:schemeClr val="accent1">
                    <a:lumMod val="60000"/>
                    <a:lumOff val="40000"/>
                  </a:schemeClr>
                </a:solidFill>
              </a:rPr>
              <a:t>ISO</a:t>
            </a:r>
            <a:r>
              <a:rPr lang="en-US" sz="1600" dirty="0">
                <a:solidFill>
                  <a:srgbClr val="E8860D"/>
                </a:solidFill>
              </a:rPr>
              <a:t> </a:t>
            </a:r>
            <a:r>
              <a:rPr lang="en-US" sz="1600" dirty="0">
                <a:solidFill>
                  <a:schemeClr val="accent1">
                    <a:lumMod val="60000"/>
                    <a:lumOff val="40000"/>
                  </a:schemeClr>
                </a:solidFill>
              </a:rPr>
              <a:t>9001:2008</a:t>
            </a:r>
            <a:r>
              <a:rPr lang="en-US" sz="1600" dirty="0">
                <a:solidFill>
                  <a:srgbClr val="E8860D"/>
                </a:solidFill>
              </a:rPr>
              <a:t> </a:t>
            </a:r>
            <a:r>
              <a:rPr lang="en-US" sz="1600" dirty="0"/>
              <a:t>and </a:t>
            </a:r>
            <a:r>
              <a:rPr lang="en-US" sz="1600" dirty="0">
                <a:solidFill>
                  <a:schemeClr val="accent1">
                    <a:lumMod val="60000"/>
                    <a:lumOff val="40000"/>
                  </a:schemeClr>
                </a:solidFill>
              </a:rPr>
              <a:t>ISO/TS 16949:2009 </a:t>
            </a:r>
            <a:r>
              <a:rPr lang="en-US" sz="1600" dirty="0"/>
              <a:t>international quality standards. </a:t>
            </a:r>
          </a:p>
          <a:p>
            <a:pPr>
              <a:lnSpc>
                <a:spcPct val="100000"/>
              </a:lnSpc>
            </a:pPr>
            <a:r>
              <a:rPr lang="en-US" sz="1600" dirty="0"/>
              <a:t> </a:t>
            </a:r>
            <a:r>
              <a:rPr lang="en-US" sz="1600" dirty="0">
                <a:solidFill>
                  <a:schemeClr val="accent1">
                    <a:lumMod val="60000"/>
                    <a:lumOff val="40000"/>
                  </a:schemeClr>
                </a:solidFill>
              </a:rPr>
              <a:t>All products </a:t>
            </a:r>
            <a:r>
              <a:rPr lang="en-US" sz="1600" dirty="0"/>
              <a:t>have </a:t>
            </a:r>
            <a:r>
              <a:rPr lang="en-US" sz="1600" dirty="0">
                <a:solidFill>
                  <a:schemeClr val="accent1">
                    <a:lumMod val="60000"/>
                    <a:lumOff val="40000"/>
                  </a:schemeClr>
                </a:solidFill>
              </a:rPr>
              <a:t>undergone</a:t>
            </a:r>
            <a:r>
              <a:rPr lang="en-US" sz="1600" dirty="0"/>
              <a:t> tests in </a:t>
            </a:r>
            <a:r>
              <a:rPr lang="en-US" sz="1600" dirty="0">
                <a:solidFill>
                  <a:schemeClr val="accent1">
                    <a:lumMod val="60000"/>
                    <a:lumOff val="40000"/>
                  </a:schemeClr>
                </a:solidFill>
              </a:rPr>
              <a:t>European UTAC </a:t>
            </a:r>
            <a:r>
              <a:rPr lang="en-US" sz="1600" dirty="0"/>
              <a:t>and </a:t>
            </a:r>
            <a:r>
              <a:rPr lang="en-US" sz="1600" dirty="0">
                <a:solidFill>
                  <a:schemeClr val="accent1">
                    <a:lumMod val="60000"/>
                    <a:lumOff val="40000"/>
                  </a:schemeClr>
                </a:solidFill>
              </a:rPr>
              <a:t>TUV</a:t>
            </a:r>
            <a:r>
              <a:rPr lang="en-US" sz="1600" dirty="0"/>
              <a:t> offices for compliance with the requirements of the </a:t>
            </a:r>
            <a:r>
              <a:rPr lang="en-US" sz="1600" dirty="0">
                <a:solidFill>
                  <a:schemeClr val="accent1">
                    <a:lumMod val="60000"/>
                    <a:lumOff val="40000"/>
                  </a:schemeClr>
                </a:solidFill>
              </a:rPr>
              <a:t>UNECE 122 </a:t>
            </a:r>
            <a:r>
              <a:rPr lang="en-US" sz="1600" dirty="0"/>
              <a:t>regulation</a:t>
            </a:r>
          </a:p>
          <a:p>
            <a:pPr>
              <a:lnSpc>
                <a:spcPct val="100000"/>
              </a:lnSpc>
            </a:pPr>
            <a:r>
              <a:rPr lang="en-US" sz="1600" dirty="0"/>
              <a:t> In 2017 obtained </a:t>
            </a:r>
            <a:r>
              <a:rPr lang="en-US" sz="1600" dirty="0">
                <a:solidFill>
                  <a:schemeClr val="accent1">
                    <a:lumMod val="60000"/>
                    <a:lumOff val="40000"/>
                  </a:schemeClr>
                </a:solidFill>
              </a:rPr>
              <a:t>new quality </a:t>
            </a:r>
            <a:r>
              <a:rPr lang="en-US" sz="1600" dirty="0"/>
              <a:t>certificate </a:t>
            </a:r>
            <a:r>
              <a:rPr lang="en-US" sz="1600" dirty="0">
                <a:solidFill>
                  <a:schemeClr val="accent1">
                    <a:lumMod val="60000"/>
                    <a:lumOff val="40000"/>
                  </a:schemeClr>
                </a:solidFill>
              </a:rPr>
              <a:t>IATF 16949:2016</a:t>
            </a:r>
          </a:p>
          <a:p>
            <a:pPr>
              <a:buNone/>
            </a:pPr>
            <a:endParaRPr lang="en" sz="1500" dirty="0">
              <a:solidFill>
                <a:srgbClr val="FFFF00"/>
              </a:solidFill>
            </a:endParaRPr>
          </a:p>
        </p:txBody>
      </p:sp>
      <p:pic>
        <p:nvPicPr>
          <p:cNvPr id="9218" name="Picture 2" descr="C:\Users\Amadeus\Desktop\13123.png"/>
          <p:cNvPicPr>
            <a:picLocks noChangeAspect="1" noChangeArrowheads="1"/>
          </p:cNvPicPr>
          <p:nvPr/>
        </p:nvPicPr>
        <p:blipFill>
          <a:blip r:embed="rId4"/>
          <a:srcRect/>
          <a:stretch>
            <a:fillRect/>
          </a:stretch>
        </p:blipFill>
        <p:spPr bwMode="auto">
          <a:xfrm>
            <a:off x="3901163" y="4019550"/>
            <a:ext cx="1813837" cy="1020284"/>
          </a:xfrm>
          <a:prstGeom prst="rect">
            <a:avLst/>
          </a:prstGeom>
          <a:noFill/>
        </p:spPr>
      </p:pic>
      <p:pic>
        <p:nvPicPr>
          <p:cNvPr id="2050" name="Picture 2" descr="C:\Users\Amadeus\Desktop\19a94e9d-cd1a-4d10-aeec-ccd7c2c09ef3-large.png"/>
          <p:cNvPicPr>
            <a:picLocks noChangeAspect="1" noChangeArrowheads="1"/>
          </p:cNvPicPr>
          <p:nvPr/>
        </p:nvPicPr>
        <p:blipFill>
          <a:blip r:embed="rId5"/>
          <a:srcRect/>
          <a:stretch>
            <a:fillRect/>
          </a:stretch>
        </p:blipFill>
        <p:spPr bwMode="auto">
          <a:xfrm>
            <a:off x="1524001" y="4153694"/>
            <a:ext cx="914400" cy="79220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1719950"/>
            <a:ext cx="7572300" cy="2223400"/>
          </a:xfrm>
        </p:spPr>
        <p:txBody>
          <a:bodyPr/>
          <a:lstStyle/>
          <a:p>
            <a:pPr lvl="0">
              <a:lnSpc>
                <a:spcPct val="150000"/>
              </a:lnSpc>
            </a:pPr>
            <a:r>
              <a:rPr lang="en-US" sz="1600" dirty="0">
                <a:solidFill>
                  <a:srgbClr val="E8860D"/>
                </a:solidFill>
              </a:rPr>
              <a:t> </a:t>
            </a:r>
            <a:r>
              <a:rPr lang="lv-LV" sz="1600" dirty="0">
                <a:solidFill>
                  <a:schemeClr val="bg1"/>
                </a:solidFill>
              </a:rPr>
              <a:t>To </a:t>
            </a:r>
            <a:r>
              <a:rPr lang="lv-LV" sz="1600" dirty="0" err="1">
                <a:solidFill>
                  <a:schemeClr val="bg1"/>
                </a:solidFill>
              </a:rPr>
              <a:t>provide</a:t>
            </a:r>
            <a:r>
              <a:rPr lang="lv-LV" sz="1600" dirty="0">
                <a:solidFill>
                  <a:schemeClr val="bg1"/>
                </a:solidFill>
              </a:rPr>
              <a:t> </a:t>
            </a:r>
            <a:r>
              <a:rPr lang="en-US" sz="1600" dirty="0">
                <a:solidFill>
                  <a:schemeClr val="accent1">
                    <a:lumMod val="60000"/>
                    <a:lumOff val="40000"/>
                  </a:schemeClr>
                </a:solidFill>
              </a:rPr>
              <a:t>continuous availability </a:t>
            </a:r>
            <a:r>
              <a:rPr lang="en-US" sz="1600" dirty="0">
                <a:solidFill>
                  <a:schemeClr val="bg1"/>
                </a:solidFill>
              </a:rPr>
              <a:t>of equipment and its spare parts and accessories</a:t>
            </a:r>
          </a:p>
          <a:p>
            <a:pPr lvl="0">
              <a:lnSpc>
                <a:spcPct val="150000"/>
              </a:lnSpc>
            </a:pPr>
            <a:r>
              <a:rPr lang="en-US" sz="1600" dirty="0"/>
              <a:t> </a:t>
            </a:r>
            <a:r>
              <a:rPr lang="lv-LV" sz="1600" dirty="0"/>
              <a:t>To </a:t>
            </a:r>
            <a:r>
              <a:rPr lang="lv-LV" sz="1600" dirty="0" err="1"/>
              <a:t>provide</a:t>
            </a:r>
            <a:r>
              <a:rPr lang="lv-LV" sz="1600" dirty="0"/>
              <a:t> </a:t>
            </a:r>
            <a:r>
              <a:rPr lang="en-US" sz="1600" dirty="0">
                <a:solidFill>
                  <a:schemeClr val="bg1"/>
                </a:solidFill>
              </a:rPr>
              <a:t>order processing and preparation </a:t>
            </a:r>
            <a:r>
              <a:rPr lang="en-US" sz="1600" dirty="0"/>
              <a:t>within </a:t>
            </a:r>
            <a:r>
              <a:rPr lang="en-US" sz="1600" dirty="0">
                <a:solidFill>
                  <a:schemeClr val="accent1">
                    <a:lumMod val="60000"/>
                    <a:lumOff val="40000"/>
                  </a:schemeClr>
                </a:solidFill>
              </a:rPr>
              <a:t>1 business day</a:t>
            </a:r>
          </a:p>
          <a:p>
            <a:pPr lvl="0">
              <a:lnSpc>
                <a:spcPct val="150000"/>
              </a:lnSpc>
            </a:pPr>
            <a:r>
              <a:rPr lang="en-US" sz="1600" dirty="0"/>
              <a:t> </a:t>
            </a:r>
            <a:r>
              <a:rPr lang="en-US" sz="1600" dirty="0">
                <a:solidFill>
                  <a:schemeClr val="bg1"/>
                </a:solidFill>
              </a:rPr>
              <a:t>By Dealer's request, AUTOTERM's representative will </a:t>
            </a:r>
            <a:r>
              <a:rPr lang="en-US" sz="1600" dirty="0">
                <a:solidFill>
                  <a:schemeClr val="accent1">
                    <a:lumMod val="60000"/>
                    <a:lumOff val="40000"/>
                  </a:schemeClr>
                </a:solidFill>
              </a:rPr>
              <a:t>attend the exhibitions and fairs </a:t>
            </a:r>
            <a:r>
              <a:rPr lang="en-US" sz="1600" dirty="0">
                <a:solidFill>
                  <a:schemeClr val="bg1"/>
                </a:solidFill>
              </a:rPr>
              <a:t>organized by Dealer</a:t>
            </a:r>
          </a:p>
        </p:txBody>
      </p:sp>
      <p:sp>
        <p:nvSpPr>
          <p:cNvPr id="8" name="Title 1">
            <a:extLst>
              <a:ext uri="{FF2B5EF4-FFF2-40B4-BE49-F238E27FC236}">
                <a16:creationId xmlns="" xmlns:a16="http://schemas.microsoft.com/office/drawing/2014/main" id="{A63098DB-460D-4F2F-9A34-2BC647BABC8B}"/>
              </a:ext>
            </a:extLst>
          </p:cNvPr>
          <p:cNvSpPr>
            <a:spLocks noGrp="1"/>
          </p:cNvSpPr>
          <p:nvPr>
            <p:ph type="title"/>
          </p:nvPr>
        </p:nvSpPr>
        <p:spPr>
          <a:xfrm>
            <a:off x="1066800" y="514350"/>
            <a:ext cx="7772400" cy="609600"/>
          </a:xfrm>
        </p:spPr>
        <p:txBody>
          <a:bodyPr/>
          <a:lstStyle/>
          <a:p>
            <a:r>
              <a:rPr lang="lv-LV" sz="2800" b="1" dirty="0">
                <a:solidFill>
                  <a:schemeClr val="accent1">
                    <a:lumMod val="60000"/>
                    <a:lumOff val="40000"/>
                  </a:schemeClr>
                </a:solidFill>
              </a:rPr>
              <a:t>COOPERATION BETWEEN </a:t>
            </a:r>
            <a:r>
              <a:rPr lang="lv-LV" sz="2800" b="1" dirty="0">
                <a:solidFill>
                  <a:schemeClr val="bg1"/>
                </a:solidFill>
              </a:rPr>
              <a:t>AUTOTERM</a:t>
            </a:r>
            <a:r>
              <a:rPr lang="lv-LV" sz="2800" b="1" dirty="0">
                <a:solidFill>
                  <a:srgbClr val="E8860D"/>
                </a:solidFill>
              </a:rPr>
              <a:t> </a:t>
            </a:r>
            <a:r>
              <a:rPr lang="lv-LV" sz="2800" b="1" dirty="0">
                <a:solidFill>
                  <a:schemeClr val="accent1">
                    <a:lumMod val="60000"/>
                    <a:lumOff val="40000"/>
                  </a:schemeClr>
                </a:solidFill>
              </a:rPr>
              <a:t>AND</a:t>
            </a:r>
            <a:r>
              <a:rPr lang="lv-LV" sz="2800" b="1" dirty="0">
                <a:solidFill>
                  <a:srgbClr val="E8860D"/>
                </a:solidFill>
              </a:rPr>
              <a:t> </a:t>
            </a:r>
            <a:r>
              <a:rPr lang="lv-LV" sz="2800" b="1" dirty="0">
                <a:solidFill>
                  <a:schemeClr val="bg1"/>
                </a:solidFill>
              </a:rPr>
              <a:t>PARTNERS</a:t>
            </a:r>
            <a:endParaRPr lang="en-US" sz="3200" dirty="0">
              <a:solidFill>
                <a:srgbClr val="E8860D"/>
              </a:solidFill>
            </a:endParaRPr>
          </a:p>
        </p:txBody>
      </p:sp>
      <p:sp>
        <p:nvSpPr>
          <p:cNvPr id="9" name="TextBox 8">
            <a:extLst>
              <a:ext uri="{FF2B5EF4-FFF2-40B4-BE49-F238E27FC236}">
                <a16:creationId xmlns="" xmlns:a16="http://schemas.microsoft.com/office/drawing/2014/main" id="{0BAC9D96-9705-49F3-B319-D393924CCEC1}"/>
              </a:ext>
            </a:extLst>
          </p:cNvPr>
          <p:cNvSpPr txBox="1"/>
          <p:nvPr/>
        </p:nvSpPr>
        <p:spPr>
          <a:xfrm rot="16200000">
            <a:off x="-1017657" y="2645716"/>
            <a:ext cx="3200400" cy="461665"/>
          </a:xfrm>
          <a:prstGeom prst="rect">
            <a:avLst/>
          </a:prstGeom>
          <a:noFill/>
        </p:spPr>
        <p:txBody>
          <a:bodyPr wrap="square" rtlCol="0">
            <a:spAutoFit/>
          </a:bodyPr>
          <a:lstStyle/>
          <a:p>
            <a:pPr algn="r"/>
            <a:r>
              <a:rPr lang="lv-LV" sz="2400" b="1" dirty="0">
                <a:solidFill>
                  <a:schemeClr val="accent1">
                    <a:lumMod val="60000"/>
                    <a:lumOff val="40000"/>
                  </a:schemeClr>
                </a:solidFill>
                <a:latin typeface="Montserrat" charset="0"/>
              </a:rPr>
              <a:t>SALES</a:t>
            </a:r>
            <a:endParaRPr lang="en-US" sz="2400" b="1" dirty="0">
              <a:solidFill>
                <a:schemeClr val="accent1">
                  <a:lumMod val="60000"/>
                  <a:lumOff val="40000"/>
                </a:schemeClr>
              </a:solidFill>
              <a:latin typeface="Montserrat"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 descr="C:\Users\Amadeus\Downloads\truck-534597_1280.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Lst>
          </a:blip>
          <a:stretch>
            <a:fillRect/>
          </a:stretch>
        </p:blipFill>
        <p:spPr bwMode="auto">
          <a:xfrm flipH="1">
            <a:off x="7086600" y="3486150"/>
            <a:ext cx="1905000" cy="971848"/>
          </a:xfrm>
          <a:prstGeom prst="rect">
            <a:avLst/>
          </a:prstGeom>
          <a:noFill/>
        </p:spPr>
      </p:pic>
      <p:pic>
        <p:nvPicPr>
          <p:cNvPr id="31" name="Picture 3" descr="C:\Users\Amadeus\Downloads\truck-534597_1280.png"/>
          <p:cNvPicPr>
            <a:picLocks noChangeAspect="1" noChangeArrowheads="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Lst>
          </a:blip>
          <a:stretch>
            <a:fillRect/>
          </a:stretch>
        </p:blipFill>
        <p:spPr bwMode="auto">
          <a:xfrm flipH="1">
            <a:off x="4800600" y="3486150"/>
            <a:ext cx="1905000" cy="971848"/>
          </a:xfrm>
          <a:prstGeom prst="rect">
            <a:avLst/>
          </a:prstGeom>
          <a:noFill/>
        </p:spPr>
      </p:pic>
      <p:pic>
        <p:nvPicPr>
          <p:cNvPr id="30" name="Picture 3" descr="C:\Users\Amadeus\Downloads\truck-534597_1280.png"/>
          <p:cNvPicPr>
            <a:picLocks noChangeAspect="1" noChangeArrowheads="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Lst>
          </a:blip>
          <a:stretch>
            <a:fillRect/>
          </a:stretch>
        </p:blipFill>
        <p:spPr bwMode="auto">
          <a:xfrm flipH="1">
            <a:off x="228600" y="3486150"/>
            <a:ext cx="1905000" cy="971848"/>
          </a:xfrm>
          <a:prstGeom prst="rect">
            <a:avLst/>
          </a:prstGeom>
          <a:noFill/>
        </p:spPr>
      </p:pic>
      <p:pic>
        <p:nvPicPr>
          <p:cNvPr id="29" name="Picture 3" descr="C:\Users\Amadeus\Downloads\truck-534597_1280.png"/>
          <p:cNvPicPr>
            <a:picLocks noChangeAspect="1" noChangeArrowheads="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Lst>
          </a:blip>
          <a:stretch>
            <a:fillRect/>
          </a:stretch>
        </p:blipFill>
        <p:spPr bwMode="auto">
          <a:xfrm flipH="1">
            <a:off x="2514600" y="3486150"/>
            <a:ext cx="1905000" cy="971848"/>
          </a:xfrm>
          <a:prstGeom prst="rect">
            <a:avLst/>
          </a:prstGeom>
          <a:noFill/>
        </p:spPr>
      </p:pic>
      <p:sp>
        <p:nvSpPr>
          <p:cNvPr id="42" name="TextBox 41"/>
          <p:cNvSpPr txBox="1"/>
          <p:nvPr/>
        </p:nvSpPr>
        <p:spPr>
          <a:xfrm>
            <a:off x="1828800" y="4466392"/>
            <a:ext cx="990600" cy="677108"/>
          </a:xfrm>
          <a:prstGeom prst="rect">
            <a:avLst/>
          </a:prstGeom>
          <a:noFill/>
        </p:spPr>
        <p:txBody>
          <a:bodyPr wrap="square" rtlCol="0">
            <a:spAutoFit/>
          </a:bodyPr>
          <a:lstStyle/>
          <a:p>
            <a:pPr lvl="0" algn="ctr">
              <a:buClr>
                <a:schemeClr val="lt1"/>
              </a:buClr>
              <a:buSzPct val="25000"/>
            </a:pPr>
            <a:r>
              <a:rPr lang="en" sz="2400" b="1" dirty="0">
                <a:solidFill>
                  <a:schemeClr val="lt1"/>
                </a:solidFill>
                <a:latin typeface="Montserrat"/>
                <a:ea typeface="Montserrat"/>
                <a:cs typeface="Montserrat"/>
                <a:sym typeface="Montserrat"/>
              </a:rPr>
              <a:t>3</a:t>
            </a:r>
          </a:p>
          <a:p>
            <a:pPr lvl="0" algn="ctr">
              <a:buClr>
                <a:schemeClr val="lt1"/>
              </a:buClr>
            </a:pPr>
            <a:r>
              <a:rPr lang="en" dirty="0">
                <a:solidFill>
                  <a:schemeClr val="lt1"/>
                </a:solidFill>
                <a:latin typeface="Montserrat"/>
                <a:ea typeface="Montserrat"/>
                <a:cs typeface="Montserrat"/>
                <a:sym typeface="Montserrat"/>
              </a:rPr>
              <a:t>WEEKS</a:t>
            </a:r>
          </a:p>
        </p:txBody>
      </p:sp>
      <p:sp>
        <p:nvSpPr>
          <p:cNvPr id="43" name="TextBox 42"/>
          <p:cNvSpPr txBox="1"/>
          <p:nvPr/>
        </p:nvSpPr>
        <p:spPr>
          <a:xfrm>
            <a:off x="4191000" y="4466392"/>
            <a:ext cx="838200" cy="677108"/>
          </a:xfrm>
          <a:prstGeom prst="rect">
            <a:avLst/>
          </a:prstGeom>
          <a:noFill/>
        </p:spPr>
        <p:txBody>
          <a:bodyPr wrap="square" rtlCol="0">
            <a:spAutoFit/>
          </a:bodyPr>
          <a:lstStyle/>
          <a:p>
            <a:pPr algn="ctr"/>
            <a:r>
              <a:rPr lang="en-US" sz="2400" b="1" dirty="0">
                <a:solidFill>
                  <a:schemeClr val="bg1"/>
                </a:solidFill>
                <a:latin typeface="Montserrat" charset="0"/>
              </a:rPr>
              <a:t>4</a:t>
            </a:r>
          </a:p>
          <a:p>
            <a:pPr lvl="0" algn="ctr">
              <a:buClr>
                <a:schemeClr val="lt1"/>
              </a:buClr>
            </a:pPr>
            <a:r>
              <a:rPr lang="en" dirty="0">
                <a:solidFill>
                  <a:schemeClr val="lt1"/>
                </a:solidFill>
                <a:latin typeface="Montserrat"/>
                <a:ea typeface="Montserrat"/>
                <a:cs typeface="Montserrat"/>
                <a:sym typeface="Montserrat"/>
              </a:rPr>
              <a:t>DAYS</a:t>
            </a:r>
          </a:p>
        </p:txBody>
      </p:sp>
      <p:sp>
        <p:nvSpPr>
          <p:cNvPr id="81" name="TextBox 80"/>
          <p:cNvSpPr txBox="1"/>
          <p:nvPr/>
        </p:nvSpPr>
        <p:spPr>
          <a:xfrm>
            <a:off x="6629400" y="4466392"/>
            <a:ext cx="685800" cy="677108"/>
          </a:xfrm>
          <a:prstGeom prst="rect">
            <a:avLst/>
          </a:prstGeom>
          <a:noFill/>
        </p:spPr>
        <p:txBody>
          <a:bodyPr wrap="square" rtlCol="0">
            <a:spAutoFit/>
          </a:bodyPr>
          <a:lstStyle/>
          <a:p>
            <a:pPr lvl="0" algn="ctr"/>
            <a:r>
              <a:rPr lang="en-US" sz="2400" b="1" dirty="0">
                <a:solidFill>
                  <a:schemeClr val="bg1"/>
                </a:solidFill>
                <a:latin typeface="Montserrat" charset="0"/>
              </a:rPr>
              <a:t>2</a:t>
            </a:r>
            <a:r>
              <a:rPr lang="en-US" sz="1800" dirty="0">
                <a:solidFill>
                  <a:schemeClr val="bg1"/>
                </a:solidFill>
                <a:latin typeface="Montserrat" charset="0"/>
              </a:rPr>
              <a:t> </a:t>
            </a:r>
            <a:r>
              <a:rPr lang="en" dirty="0">
                <a:solidFill>
                  <a:schemeClr val="lt1"/>
                </a:solidFill>
                <a:latin typeface="Montserrat"/>
                <a:ea typeface="Montserrat"/>
                <a:cs typeface="Montserrat"/>
                <a:sym typeface="Montserrat"/>
              </a:rPr>
              <a:t>DAYS</a:t>
            </a:r>
          </a:p>
        </p:txBody>
      </p:sp>
      <p:cxnSp>
        <p:nvCxnSpPr>
          <p:cNvPr id="28" name="Straight Connector 27"/>
          <p:cNvCxnSpPr/>
          <p:nvPr/>
        </p:nvCxnSpPr>
        <p:spPr>
          <a:xfrm>
            <a:off x="0" y="4476750"/>
            <a:ext cx="9144000" cy="158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800600" y="3486150"/>
            <a:ext cx="1295400" cy="6096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4648200" y="3638550"/>
            <a:ext cx="1600200" cy="307777"/>
          </a:xfrm>
          <a:prstGeom prst="rect">
            <a:avLst/>
          </a:prstGeom>
          <a:noFill/>
        </p:spPr>
        <p:txBody>
          <a:bodyPr wrap="square" rtlCol="0">
            <a:spAutoFit/>
          </a:bodyPr>
          <a:lstStyle/>
          <a:p>
            <a:pPr lvl="0" algn="ctr">
              <a:buClr>
                <a:schemeClr val="lt1"/>
              </a:buClr>
            </a:pPr>
            <a:r>
              <a:rPr lang="en" b="1" dirty="0">
                <a:solidFill>
                  <a:schemeClr val="lt1"/>
                </a:solidFill>
              </a:rPr>
              <a:t>DEALERS</a:t>
            </a:r>
          </a:p>
        </p:txBody>
      </p:sp>
      <p:sp>
        <p:nvSpPr>
          <p:cNvPr id="39" name="Rectangle 38"/>
          <p:cNvSpPr/>
          <p:nvPr/>
        </p:nvSpPr>
        <p:spPr>
          <a:xfrm>
            <a:off x="2514600" y="3486150"/>
            <a:ext cx="1295400" cy="6096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7086600" y="3486150"/>
            <a:ext cx="1295400" cy="6096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228600" y="3486150"/>
            <a:ext cx="1295400" cy="6096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2514600" y="3638550"/>
            <a:ext cx="1219200" cy="307777"/>
          </a:xfrm>
          <a:prstGeom prst="rect">
            <a:avLst/>
          </a:prstGeom>
          <a:noFill/>
        </p:spPr>
        <p:txBody>
          <a:bodyPr wrap="square" rtlCol="0">
            <a:spAutoFit/>
          </a:bodyPr>
          <a:lstStyle/>
          <a:p>
            <a:r>
              <a:rPr lang="en-US" b="1" dirty="0">
                <a:solidFill>
                  <a:schemeClr val="bg1"/>
                </a:solidFill>
              </a:rPr>
              <a:t>AUTOTERM</a:t>
            </a:r>
          </a:p>
        </p:txBody>
      </p:sp>
      <p:sp>
        <p:nvSpPr>
          <p:cNvPr id="54" name="TextBox 53"/>
          <p:cNvSpPr txBox="1"/>
          <p:nvPr/>
        </p:nvSpPr>
        <p:spPr>
          <a:xfrm>
            <a:off x="304800" y="3638550"/>
            <a:ext cx="1219200" cy="307777"/>
          </a:xfrm>
          <a:prstGeom prst="rect">
            <a:avLst/>
          </a:prstGeom>
          <a:noFill/>
        </p:spPr>
        <p:txBody>
          <a:bodyPr wrap="square" rtlCol="0">
            <a:spAutoFit/>
          </a:bodyPr>
          <a:lstStyle/>
          <a:p>
            <a:pPr algn="ctr"/>
            <a:r>
              <a:rPr lang="en-US" b="1" kern="100" spc="200" dirty="0">
                <a:solidFill>
                  <a:schemeClr val="bg1"/>
                </a:solidFill>
              </a:rPr>
              <a:t>ADVERS</a:t>
            </a:r>
          </a:p>
        </p:txBody>
      </p:sp>
      <p:cxnSp>
        <p:nvCxnSpPr>
          <p:cNvPr id="33" name="Straight Connector 32"/>
          <p:cNvCxnSpPr/>
          <p:nvPr/>
        </p:nvCxnSpPr>
        <p:spPr>
          <a:xfrm>
            <a:off x="7162800" y="3790950"/>
            <a:ext cx="1143000"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7086600" y="3486150"/>
            <a:ext cx="1371600" cy="307777"/>
          </a:xfrm>
          <a:prstGeom prst="rect">
            <a:avLst/>
          </a:prstGeom>
          <a:noFill/>
        </p:spPr>
        <p:txBody>
          <a:bodyPr wrap="square" rtlCol="0">
            <a:spAutoFit/>
          </a:bodyPr>
          <a:lstStyle/>
          <a:p>
            <a:pPr lvl="0" algn="ctr">
              <a:buClr>
                <a:schemeClr val="lt1"/>
              </a:buClr>
              <a:buSzPct val="25000"/>
            </a:pPr>
            <a:r>
              <a:rPr lang="en" b="1" dirty="0">
                <a:solidFill>
                  <a:schemeClr val="lt1"/>
                </a:solidFill>
              </a:rPr>
              <a:t>SELLERS</a:t>
            </a:r>
          </a:p>
        </p:txBody>
      </p:sp>
      <p:sp>
        <p:nvSpPr>
          <p:cNvPr id="68" name="TextBox 67"/>
          <p:cNvSpPr txBox="1"/>
          <p:nvPr/>
        </p:nvSpPr>
        <p:spPr>
          <a:xfrm>
            <a:off x="7086600" y="3790950"/>
            <a:ext cx="1371600" cy="307777"/>
          </a:xfrm>
          <a:prstGeom prst="rect">
            <a:avLst/>
          </a:prstGeom>
          <a:noFill/>
        </p:spPr>
        <p:txBody>
          <a:bodyPr wrap="square" rtlCol="0">
            <a:spAutoFit/>
          </a:bodyPr>
          <a:lstStyle/>
          <a:p>
            <a:pPr lvl="0" algn="ctr">
              <a:buClr>
                <a:schemeClr val="lt1"/>
              </a:buClr>
              <a:buSzPct val="25000"/>
            </a:pPr>
            <a:r>
              <a:rPr lang="en" b="1" dirty="0">
                <a:solidFill>
                  <a:schemeClr val="lt1"/>
                </a:solidFill>
              </a:rPr>
              <a:t>CUSTOMERS</a:t>
            </a:r>
          </a:p>
        </p:txBody>
      </p:sp>
      <p:sp>
        <p:nvSpPr>
          <p:cNvPr id="23" name="Text Placeholder 2"/>
          <p:cNvSpPr>
            <a:spLocks noGrp="1"/>
          </p:cNvSpPr>
          <p:nvPr>
            <p:ph type="body" idx="1"/>
          </p:nvPr>
        </p:nvSpPr>
        <p:spPr>
          <a:xfrm>
            <a:off x="1066800" y="1657350"/>
            <a:ext cx="6629400" cy="1461135"/>
          </a:xfrm>
        </p:spPr>
        <p:txBody>
          <a:bodyPr/>
          <a:lstStyle/>
          <a:p>
            <a:pPr lvl="0">
              <a:lnSpc>
                <a:spcPct val="100000"/>
              </a:lnSpc>
            </a:pPr>
            <a:r>
              <a:rPr lang="en-US" sz="1400" dirty="0">
                <a:solidFill>
                  <a:schemeClr val="accent1">
                    <a:lumMod val="60000"/>
                    <a:lumOff val="40000"/>
                  </a:schemeClr>
                </a:solidFill>
              </a:rPr>
              <a:t>Delivery planning </a:t>
            </a:r>
            <a:r>
              <a:rPr lang="en-US" sz="1400" dirty="0"/>
              <a:t>for </a:t>
            </a:r>
            <a:r>
              <a:rPr lang="en-US" sz="1400" dirty="0">
                <a:solidFill>
                  <a:schemeClr val="accent1">
                    <a:lumMod val="60000"/>
                    <a:lumOff val="40000"/>
                  </a:schemeClr>
                </a:solidFill>
              </a:rPr>
              <a:t>3 months </a:t>
            </a:r>
            <a:r>
              <a:rPr lang="en-US" sz="1400" dirty="0"/>
              <a:t>- guaranteed delivery of products</a:t>
            </a:r>
          </a:p>
          <a:p>
            <a:pPr lvl="0">
              <a:lnSpc>
                <a:spcPct val="100000"/>
              </a:lnSpc>
            </a:pPr>
            <a:r>
              <a:rPr lang="en-US" sz="1400" dirty="0"/>
              <a:t> Provides the </a:t>
            </a:r>
            <a:r>
              <a:rPr lang="en-US" sz="1400" dirty="0">
                <a:solidFill>
                  <a:schemeClr val="accent1">
                    <a:lumMod val="60000"/>
                    <a:lumOff val="40000"/>
                  </a:schemeClr>
                </a:solidFill>
              </a:rPr>
              <a:t>fastest</a:t>
            </a:r>
            <a:r>
              <a:rPr lang="en-US" sz="1400" dirty="0"/>
              <a:t> and most </a:t>
            </a:r>
            <a:r>
              <a:rPr lang="en-US" sz="1400" dirty="0">
                <a:solidFill>
                  <a:schemeClr val="accent1">
                    <a:lumMod val="60000"/>
                    <a:lumOff val="40000"/>
                  </a:schemeClr>
                </a:solidFill>
              </a:rPr>
              <a:t>economical dispatch </a:t>
            </a:r>
            <a:r>
              <a:rPr lang="en-US" sz="1400" dirty="0"/>
              <a:t>of the shipment </a:t>
            </a:r>
            <a:r>
              <a:rPr lang="en-US" sz="1400" dirty="0">
                <a:solidFill>
                  <a:schemeClr val="accent1">
                    <a:lumMod val="60000"/>
                    <a:lumOff val="40000"/>
                  </a:schemeClr>
                </a:solidFill>
              </a:rPr>
              <a:t>within 1 business day</a:t>
            </a:r>
            <a:r>
              <a:rPr lang="en-US" sz="1400" dirty="0">
                <a:solidFill>
                  <a:srgbClr val="E8860D"/>
                </a:solidFill>
              </a:rPr>
              <a:t> </a:t>
            </a:r>
            <a:r>
              <a:rPr lang="en-US" sz="1400" dirty="0"/>
              <a:t>from the time of order receipt.</a:t>
            </a:r>
          </a:p>
          <a:p>
            <a:pPr lvl="0">
              <a:lnSpc>
                <a:spcPct val="100000"/>
              </a:lnSpc>
            </a:pPr>
            <a:r>
              <a:rPr lang="en-US" sz="1400" dirty="0"/>
              <a:t> In accordance with the customer, </a:t>
            </a:r>
            <a:r>
              <a:rPr lang="en-US" sz="1400" dirty="0">
                <a:solidFill>
                  <a:schemeClr val="accent1">
                    <a:lumMod val="60000"/>
                    <a:lumOff val="40000"/>
                  </a:schemeClr>
                </a:solidFill>
              </a:rPr>
              <a:t>delivery</a:t>
            </a:r>
            <a:r>
              <a:rPr lang="en-US" sz="1400" dirty="0"/>
              <a:t> of special, </a:t>
            </a:r>
            <a:r>
              <a:rPr lang="en-US" sz="1400" dirty="0">
                <a:solidFill>
                  <a:schemeClr val="accent1">
                    <a:lumMod val="60000"/>
                    <a:lumOff val="40000"/>
                  </a:schemeClr>
                </a:solidFill>
              </a:rPr>
              <a:t>urgent items </a:t>
            </a:r>
            <a:r>
              <a:rPr lang="en-US" sz="1400" dirty="0"/>
              <a:t>within </a:t>
            </a:r>
            <a:r>
              <a:rPr lang="en-US" sz="1400" dirty="0">
                <a:solidFill>
                  <a:schemeClr val="accent1">
                    <a:lumMod val="60000"/>
                    <a:lumOff val="40000"/>
                  </a:schemeClr>
                </a:solidFill>
              </a:rPr>
              <a:t>36 hours </a:t>
            </a:r>
            <a:r>
              <a:rPr lang="en-US" sz="1400" dirty="0"/>
              <a:t>of receipt of the order</a:t>
            </a:r>
          </a:p>
        </p:txBody>
      </p:sp>
      <p:sp>
        <p:nvSpPr>
          <p:cNvPr id="24" name="Title 1">
            <a:extLst>
              <a:ext uri="{FF2B5EF4-FFF2-40B4-BE49-F238E27FC236}">
                <a16:creationId xmlns="" xmlns:a16="http://schemas.microsoft.com/office/drawing/2014/main" id="{5363B0C7-EFA0-41A7-9312-32F9C59959EA}"/>
              </a:ext>
            </a:extLst>
          </p:cNvPr>
          <p:cNvSpPr>
            <a:spLocks noGrp="1"/>
          </p:cNvSpPr>
          <p:nvPr>
            <p:ph type="title"/>
          </p:nvPr>
        </p:nvSpPr>
        <p:spPr>
          <a:xfrm>
            <a:off x="1066800" y="514350"/>
            <a:ext cx="7772400" cy="609600"/>
          </a:xfrm>
        </p:spPr>
        <p:txBody>
          <a:bodyPr/>
          <a:lstStyle/>
          <a:p>
            <a:r>
              <a:rPr lang="lv-LV" sz="2800" b="1" dirty="0">
                <a:solidFill>
                  <a:schemeClr val="accent1">
                    <a:lumMod val="60000"/>
                    <a:lumOff val="40000"/>
                  </a:schemeClr>
                </a:solidFill>
              </a:rPr>
              <a:t>SERVICE COOPERATION BETWEEN </a:t>
            </a:r>
            <a:br>
              <a:rPr lang="lv-LV" sz="2800" b="1" dirty="0">
                <a:solidFill>
                  <a:schemeClr val="accent1">
                    <a:lumMod val="60000"/>
                    <a:lumOff val="40000"/>
                  </a:schemeClr>
                </a:solidFill>
              </a:rPr>
            </a:br>
            <a:r>
              <a:rPr lang="lv-LV" sz="2800" b="1" dirty="0">
                <a:solidFill>
                  <a:schemeClr val="bg1"/>
                </a:solidFill>
              </a:rPr>
              <a:t>AUTOTERM</a:t>
            </a:r>
            <a:r>
              <a:rPr lang="lv-LV" sz="2800" b="1" dirty="0">
                <a:solidFill>
                  <a:srgbClr val="E8860D"/>
                </a:solidFill>
              </a:rPr>
              <a:t> </a:t>
            </a:r>
            <a:r>
              <a:rPr lang="lv-LV" sz="2800" b="1" dirty="0">
                <a:solidFill>
                  <a:schemeClr val="accent1">
                    <a:lumMod val="60000"/>
                    <a:lumOff val="40000"/>
                  </a:schemeClr>
                </a:solidFill>
              </a:rPr>
              <a:t>AND</a:t>
            </a:r>
            <a:r>
              <a:rPr lang="lv-LV" sz="2800" b="1" dirty="0">
                <a:solidFill>
                  <a:srgbClr val="E8860D"/>
                </a:solidFill>
              </a:rPr>
              <a:t> </a:t>
            </a:r>
            <a:r>
              <a:rPr lang="lv-LV" sz="2800" b="1" dirty="0">
                <a:solidFill>
                  <a:schemeClr val="bg1"/>
                </a:solidFill>
              </a:rPr>
              <a:t>PARTNERS</a:t>
            </a:r>
            <a:endParaRPr lang="en-US" sz="3200" dirty="0">
              <a:solidFill>
                <a:srgbClr val="E8860D"/>
              </a:solidFill>
            </a:endParaRPr>
          </a:p>
        </p:txBody>
      </p:sp>
      <p:sp>
        <p:nvSpPr>
          <p:cNvPr id="25" name="TextBox 24">
            <a:extLst>
              <a:ext uri="{FF2B5EF4-FFF2-40B4-BE49-F238E27FC236}">
                <a16:creationId xmlns="" xmlns:a16="http://schemas.microsoft.com/office/drawing/2014/main" id="{56AEC1DC-737E-4CA0-9559-F27A63A15599}"/>
              </a:ext>
            </a:extLst>
          </p:cNvPr>
          <p:cNvSpPr txBox="1"/>
          <p:nvPr/>
        </p:nvSpPr>
        <p:spPr>
          <a:xfrm rot="16200000">
            <a:off x="-1017657" y="2522605"/>
            <a:ext cx="3200400" cy="707886"/>
          </a:xfrm>
          <a:prstGeom prst="rect">
            <a:avLst/>
          </a:prstGeom>
          <a:noFill/>
        </p:spPr>
        <p:txBody>
          <a:bodyPr wrap="square" rtlCol="0">
            <a:spAutoFit/>
          </a:bodyPr>
          <a:lstStyle/>
          <a:p>
            <a:pPr algn="r"/>
            <a:r>
              <a:rPr lang="lv-LV" sz="2400" b="1" dirty="0">
                <a:solidFill>
                  <a:schemeClr val="accent1">
                    <a:lumMod val="60000"/>
                    <a:lumOff val="40000"/>
                  </a:schemeClr>
                </a:solidFill>
                <a:latin typeface="Montserrat" charset="0"/>
              </a:rPr>
              <a:t>LOGISTICS</a:t>
            </a:r>
          </a:p>
          <a:p>
            <a:pPr algn="r"/>
            <a:r>
              <a:rPr lang="lv-LV" sz="1600" b="1" dirty="0" err="1">
                <a:solidFill>
                  <a:schemeClr val="bg1"/>
                </a:solidFill>
                <a:latin typeface="Montserrat" charset="0"/>
              </a:rPr>
              <a:t>Within</a:t>
            </a:r>
            <a:r>
              <a:rPr lang="lv-LV" sz="1600" b="1" dirty="0">
                <a:solidFill>
                  <a:schemeClr val="bg1"/>
                </a:solidFill>
                <a:latin typeface="Montserrat" charset="0"/>
              </a:rPr>
              <a:t> </a:t>
            </a:r>
            <a:r>
              <a:rPr lang="lv-LV" sz="1600" b="1" dirty="0" err="1">
                <a:solidFill>
                  <a:schemeClr val="bg1"/>
                </a:solidFill>
                <a:latin typeface="Montserrat" charset="0"/>
              </a:rPr>
              <a:t>Europe</a:t>
            </a:r>
            <a:endParaRPr lang="en-US" sz="1600" b="1" dirty="0">
              <a:solidFill>
                <a:schemeClr val="bg1"/>
              </a:solidFill>
              <a:latin typeface="Montserrat"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14350"/>
            <a:ext cx="7772400" cy="609600"/>
          </a:xfrm>
        </p:spPr>
        <p:txBody>
          <a:bodyPr/>
          <a:lstStyle/>
          <a:p>
            <a:r>
              <a:rPr lang="lv-LV" sz="2800" b="1" dirty="0">
                <a:solidFill>
                  <a:schemeClr val="accent1">
                    <a:lumMod val="60000"/>
                    <a:lumOff val="40000"/>
                  </a:schemeClr>
                </a:solidFill>
              </a:rPr>
              <a:t>SERVICE COOPERATION BETWEEN </a:t>
            </a:r>
            <a:br>
              <a:rPr lang="lv-LV" sz="2800" b="1" dirty="0">
                <a:solidFill>
                  <a:schemeClr val="accent1">
                    <a:lumMod val="60000"/>
                    <a:lumOff val="40000"/>
                  </a:schemeClr>
                </a:solidFill>
              </a:rPr>
            </a:br>
            <a:r>
              <a:rPr lang="lv-LV" sz="2800" b="1" dirty="0">
                <a:solidFill>
                  <a:schemeClr val="bg1"/>
                </a:solidFill>
              </a:rPr>
              <a:t>AUTOTERM</a:t>
            </a:r>
            <a:r>
              <a:rPr lang="lv-LV" sz="2800" b="1" dirty="0">
                <a:solidFill>
                  <a:srgbClr val="E8860D"/>
                </a:solidFill>
              </a:rPr>
              <a:t> </a:t>
            </a:r>
            <a:r>
              <a:rPr lang="lv-LV" sz="2800" b="1" dirty="0">
                <a:solidFill>
                  <a:schemeClr val="accent1">
                    <a:lumMod val="60000"/>
                    <a:lumOff val="40000"/>
                  </a:schemeClr>
                </a:solidFill>
              </a:rPr>
              <a:t>AND</a:t>
            </a:r>
            <a:r>
              <a:rPr lang="lv-LV" sz="2800" b="1" dirty="0">
                <a:solidFill>
                  <a:srgbClr val="E8860D"/>
                </a:solidFill>
              </a:rPr>
              <a:t> </a:t>
            </a:r>
            <a:r>
              <a:rPr lang="lv-LV" sz="2800" b="1" dirty="0">
                <a:solidFill>
                  <a:schemeClr val="bg1"/>
                </a:solidFill>
              </a:rPr>
              <a:t>PARTNERS</a:t>
            </a:r>
            <a:endParaRPr lang="en-US" sz="3200" dirty="0">
              <a:solidFill>
                <a:srgbClr val="E8860D"/>
              </a:solidFill>
            </a:endParaRPr>
          </a:p>
        </p:txBody>
      </p:sp>
      <p:sp>
        <p:nvSpPr>
          <p:cNvPr id="3" name="Text Placeholder 2"/>
          <p:cNvSpPr>
            <a:spLocks noGrp="1"/>
          </p:cNvSpPr>
          <p:nvPr>
            <p:ph type="body" idx="1"/>
          </p:nvPr>
        </p:nvSpPr>
        <p:spPr>
          <a:xfrm>
            <a:off x="1066800" y="1809750"/>
            <a:ext cx="7038900" cy="2438400"/>
          </a:xfrm>
        </p:spPr>
        <p:txBody>
          <a:bodyPr/>
          <a:lstStyle/>
          <a:p>
            <a:pPr>
              <a:lnSpc>
                <a:spcPct val="150000"/>
              </a:lnSpc>
              <a:spcAft>
                <a:spcPts val="600"/>
              </a:spcAft>
            </a:pPr>
            <a:r>
              <a:rPr lang="en-US" sz="1600" dirty="0"/>
              <a:t> Providing </a:t>
            </a:r>
            <a:r>
              <a:rPr lang="en-US" sz="1600" dirty="0">
                <a:solidFill>
                  <a:schemeClr val="accent1">
                    <a:lumMod val="60000"/>
                    <a:lumOff val="40000"/>
                  </a:schemeClr>
                </a:solidFill>
              </a:rPr>
              <a:t>customer</a:t>
            </a:r>
            <a:r>
              <a:rPr lang="en-US" sz="1600" dirty="0"/>
              <a:t> </a:t>
            </a:r>
            <a:r>
              <a:rPr lang="en-US" sz="1600" dirty="0">
                <a:solidFill>
                  <a:schemeClr val="bg1"/>
                </a:solidFill>
              </a:rPr>
              <a:t>technical</a:t>
            </a:r>
            <a:r>
              <a:rPr lang="en-US" sz="1600" dirty="0">
                <a:solidFill>
                  <a:srgbClr val="E8860D"/>
                </a:solidFill>
              </a:rPr>
              <a:t> </a:t>
            </a:r>
            <a:r>
              <a:rPr lang="en-US" sz="1600" dirty="0">
                <a:solidFill>
                  <a:schemeClr val="accent1">
                    <a:lumMod val="60000"/>
                    <a:lumOff val="40000"/>
                  </a:schemeClr>
                </a:solidFill>
              </a:rPr>
              <a:t>support</a:t>
            </a:r>
            <a:r>
              <a:rPr lang="en-US" sz="1600" dirty="0">
                <a:solidFill>
                  <a:srgbClr val="E8860D"/>
                </a:solidFill>
              </a:rPr>
              <a:t> </a:t>
            </a:r>
            <a:r>
              <a:rPr lang="en-US" sz="1600" dirty="0"/>
              <a:t>over the telephone </a:t>
            </a:r>
            <a:r>
              <a:rPr lang="en-US" sz="1600" dirty="0">
                <a:solidFill>
                  <a:schemeClr val="accent1">
                    <a:lumMod val="60000"/>
                    <a:lumOff val="40000"/>
                  </a:schemeClr>
                </a:solidFill>
              </a:rPr>
              <a:t>24/7</a:t>
            </a:r>
            <a:r>
              <a:rPr lang="en-US" sz="1600" dirty="0"/>
              <a:t> </a:t>
            </a:r>
          </a:p>
          <a:p>
            <a:pPr>
              <a:lnSpc>
                <a:spcPct val="150000"/>
              </a:lnSpc>
              <a:spcAft>
                <a:spcPts val="600"/>
              </a:spcAft>
            </a:pPr>
            <a:r>
              <a:rPr lang="en-US" sz="1600" dirty="0"/>
              <a:t> Dealers technical support by mail, Skype and telephone on weekdays from 9.00-18.00 local time, but In urgent cases, </a:t>
            </a:r>
            <a:r>
              <a:rPr lang="en-US" sz="1600" dirty="0">
                <a:solidFill>
                  <a:schemeClr val="accent1">
                    <a:lumMod val="60000"/>
                    <a:lumOff val="40000"/>
                  </a:schemeClr>
                </a:solidFill>
              </a:rPr>
              <a:t>dealer</a:t>
            </a:r>
            <a:r>
              <a:rPr lang="en-US" sz="1600" dirty="0"/>
              <a:t> consultations is </a:t>
            </a:r>
            <a:r>
              <a:rPr lang="en-US" sz="1600" dirty="0">
                <a:solidFill>
                  <a:schemeClr val="accent1">
                    <a:lumMod val="60000"/>
                    <a:lumOff val="40000"/>
                  </a:schemeClr>
                </a:solidFill>
              </a:rPr>
              <a:t>24/7</a:t>
            </a:r>
          </a:p>
          <a:p>
            <a:pPr lvl="0">
              <a:lnSpc>
                <a:spcPct val="150000"/>
              </a:lnSpc>
              <a:spcAft>
                <a:spcPts val="600"/>
              </a:spcAft>
            </a:pPr>
            <a:r>
              <a:rPr lang="lv-LV" sz="1600" dirty="0">
                <a:solidFill>
                  <a:schemeClr val="accent1">
                    <a:lumMod val="60000"/>
                    <a:lumOff val="40000"/>
                  </a:schemeClr>
                </a:solidFill>
              </a:rPr>
              <a:t> </a:t>
            </a:r>
            <a:r>
              <a:rPr lang="en-US" sz="1600" dirty="0">
                <a:solidFill>
                  <a:schemeClr val="accent1">
                    <a:lumMod val="60000"/>
                    <a:lumOff val="40000"/>
                  </a:schemeClr>
                </a:solidFill>
              </a:rPr>
              <a:t>Acceptance of the Guarantee  </a:t>
            </a:r>
            <a:r>
              <a:rPr lang="en-US" sz="1600" dirty="0"/>
              <a:t>that is displayed by Dealers in </a:t>
            </a:r>
            <a:r>
              <a:rPr lang="en-US" sz="1600" dirty="0">
                <a:solidFill>
                  <a:schemeClr val="accent1">
                    <a:lumMod val="60000"/>
                    <a:lumOff val="40000"/>
                  </a:schemeClr>
                </a:solidFill>
              </a:rPr>
              <a:t>10 days</a:t>
            </a:r>
          </a:p>
          <a:p>
            <a:pPr lvl="0">
              <a:lnSpc>
                <a:spcPct val="150000"/>
              </a:lnSpc>
              <a:spcAft>
                <a:spcPts val="600"/>
              </a:spcAft>
            </a:pPr>
            <a:r>
              <a:rPr lang="en-US" sz="1600" dirty="0"/>
              <a:t> Warranty work on the Service </a:t>
            </a:r>
            <a:r>
              <a:rPr lang="en-US" sz="1600" dirty="0">
                <a:solidFill>
                  <a:schemeClr val="bg1"/>
                </a:solidFill>
              </a:rPr>
              <a:t>if dealer could not </a:t>
            </a:r>
            <a:r>
              <a:rPr lang="en-US" sz="1600" dirty="0">
                <a:solidFill>
                  <a:schemeClr val="accent1">
                    <a:lumMod val="60000"/>
                    <a:lumOff val="40000"/>
                  </a:schemeClr>
                </a:solidFill>
              </a:rPr>
              <a:t>find out solution</a:t>
            </a:r>
          </a:p>
        </p:txBody>
      </p:sp>
      <p:sp>
        <p:nvSpPr>
          <p:cNvPr id="6" name="TextBox 5">
            <a:extLst>
              <a:ext uri="{FF2B5EF4-FFF2-40B4-BE49-F238E27FC236}">
                <a16:creationId xmlns="" xmlns:a16="http://schemas.microsoft.com/office/drawing/2014/main" id="{02CE6449-3AAC-4ABA-8037-EC31E0E68230}"/>
              </a:ext>
            </a:extLst>
          </p:cNvPr>
          <p:cNvSpPr txBox="1"/>
          <p:nvPr/>
        </p:nvSpPr>
        <p:spPr>
          <a:xfrm rot="16200000">
            <a:off x="-1017657" y="2645716"/>
            <a:ext cx="3200400" cy="461665"/>
          </a:xfrm>
          <a:prstGeom prst="rect">
            <a:avLst/>
          </a:prstGeom>
          <a:noFill/>
        </p:spPr>
        <p:txBody>
          <a:bodyPr wrap="square" rtlCol="0">
            <a:spAutoFit/>
          </a:bodyPr>
          <a:lstStyle/>
          <a:p>
            <a:pPr algn="r"/>
            <a:r>
              <a:rPr lang="lv-LV" sz="2400" b="1" dirty="0">
                <a:solidFill>
                  <a:schemeClr val="accent1">
                    <a:lumMod val="60000"/>
                    <a:lumOff val="40000"/>
                  </a:schemeClr>
                </a:solidFill>
                <a:latin typeface="Montserrat" charset="0"/>
              </a:rPr>
              <a:t>SUPPORT</a:t>
            </a:r>
            <a:endParaRPr lang="en-US" sz="2400" b="1" dirty="0">
              <a:solidFill>
                <a:schemeClr val="accent1">
                  <a:lumMod val="60000"/>
                  <a:lumOff val="40000"/>
                </a:schemeClr>
              </a:solidFill>
              <a:latin typeface="Montserrat"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900" y="438150"/>
            <a:ext cx="7389300" cy="914100"/>
          </a:xfrm>
        </p:spPr>
        <p:txBody>
          <a:bodyPr/>
          <a:lstStyle/>
          <a:p>
            <a:r>
              <a:rPr lang="lv-LV" sz="3200" b="1" dirty="0">
                <a:solidFill>
                  <a:schemeClr val="accent1">
                    <a:lumMod val="60000"/>
                    <a:lumOff val="40000"/>
                  </a:schemeClr>
                </a:solidFill>
                <a:latin typeface="Montserrat" charset="0"/>
              </a:rPr>
              <a:t>PERSONNEL TRAINING </a:t>
            </a:r>
            <a:r>
              <a:rPr lang="en-US" sz="3200" b="1" dirty="0">
                <a:solidFill>
                  <a:schemeClr val="bg1"/>
                </a:solidFill>
                <a:latin typeface="Montserrat" charset="0"/>
              </a:rPr>
              <a:t>&amp;</a:t>
            </a:r>
            <a:r>
              <a:rPr lang="en-US" sz="3200" b="1" dirty="0">
                <a:solidFill>
                  <a:srgbClr val="E8860D"/>
                </a:solidFill>
                <a:latin typeface="Montserrat" charset="0"/>
              </a:rPr>
              <a:t> </a:t>
            </a:r>
            <a:r>
              <a:rPr lang="lv-LV" sz="3200" b="1" dirty="0">
                <a:solidFill>
                  <a:schemeClr val="accent1">
                    <a:lumMod val="60000"/>
                    <a:lumOff val="40000"/>
                  </a:schemeClr>
                </a:solidFill>
                <a:latin typeface="Montserrat" charset="0"/>
              </a:rPr>
              <a:t>CERTIFICATION</a:t>
            </a:r>
            <a:r>
              <a:rPr lang="en-US" b="1" dirty="0">
                <a:solidFill>
                  <a:srgbClr val="E8860D"/>
                </a:solidFill>
                <a:latin typeface="Montserrat" charset="0"/>
              </a:rPr>
              <a:t/>
            </a:r>
            <a:br>
              <a:rPr lang="en-US" b="1" dirty="0">
                <a:solidFill>
                  <a:srgbClr val="E8860D"/>
                </a:solidFill>
                <a:latin typeface="Montserrat" charset="0"/>
              </a:rPr>
            </a:br>
            <a:endParaRPr lang="en-US" b="1" dirty="0">
              <a:solidFill>
                <a:srgbClr val="E8860D"/>
              </a:solidFill>
              <a:latin typeface="Montserrat" charset="0"/>
            </a:endParaRPr>
          </a:p>
        </p:txBody>
      </p:sp>
      <p:sp>
        <p:nvSpPr>
          <p:cNvPr id="3" name="Text Placeholder 2"/>
          <p:cNvSpPr>
            <a:spLocks noGrp="1"/>
          </p:cNvSpPr>
          <p:nvPr>
            <p:ph type="body" idx="1"/>
          </p:nvPr>
        </p:nvSpPr>
        <p:spPr>
          <a:xfrm>
            <a:off x="1066800" y="1885950"/>
            <a:ext cx="7267500" cy="2147200"/>
          </a:xfrm>
        </p:spPr>
        <p:txBody>
          <a:bodyPr/>
          <a:lstStyle/>
          <a:p>
            <a:pPr lvl="0">
              <a:lnSpc>
                <a:spcPct val="150000"/>
              </a:lnSpc>
              <a:spcAft>
                <a:spcPts val="600"/>
              </a:spcAft>
            </a:pPr>
            <a:r>
              <a:rPr lang="lv-LV" sz="1600" dirty="0">
                <a:solidFill>
                  <a:srgbClr val="E8860D"/>
                </a:solidFill>
              </a:rPr>
              <a:t> </a:t>
            </a:r>
            <a:r>
              <a:rPr lang="en-US" sz="1600" dirty="0">
                <a:solidFill>
                  <a:schemeClr val="accent1">
                    <a:lumMod val="60000"/>
                    <a:lumOff val="40000"/>
                  </a:schemeClr>
                </a:solidFill>
              </a:rPr>
              <a:t>Training</a:t>
            </a:r>
            <a:r>
              <a:rPr lang="en-US" sz="1600" dirty="0"/>
              <a:t> of </a:t>
            </a:r>
            <a:r>
              <a:rPr lang="en-US" sz="1600" dirty="0">
                <a:solidFill>
                  <a:schemeClr val="bg1"/>
                </a:solidFill>
              </a:rPr>
              <a:t>Dealer technical personnel </a:t>
            </a:r>
            <a:r>
              <a:rPr lang="en-US" sz="1600" dirty="0"/>
              <a:t>in AUTOTERM Service Center, </a:t>
            </a:r>
            <a:r>
              <a:rPr lang="en-US" sz="1600" dirty="0">
                <a:solidFill>
                  <a:schemeClr val="accent1">
                    <a:lumMod val="60000"/>
                    <a:lumOff val="40000"/>
                  </a:schemeClr>
                </a:solidFill>
              </a:rPr>
              <a:t>Dealer Certification</a:t>
            </a:r>
          </a:p>
          <a:p>
            <a:pPr>
              <a:lnSpc>
                <a:spcPct val="150000"/>
              </a:lnSpc>
              <a:spcAft>
                <a:spcPts val="600"/>
              </a:spcAft>
            </a:pPr>
            <a:r>
              <a:rPr lang="en-US" sz="1600" dirty="0">
                <a:solidFill>
                  <a:srgbClr val="E8860D"/>
                </a:solidFill>
              </a:rPr>
              <a:t> </a:t>
            </a:r>
            <a:r>
              <a:rPr lang="en-US" sz="1600" dirty="0">
                <a:solidFill>
                  <a:schemeClr val="bg1"/>
                </a:solidFill>
              </a:rPr>
              <a:t>After a planned schedule, </a:t>
            </a:r>
            <a:r>
              <a:rPr lang="en-US" sz="1600" dirty="0"/>
              <a:t>technical personnel </a:t>
            </a:r>
            <a:r>
              <a:rPr lang="en-US" sz="1600" dirty="0">
                <a:solidFill>
                  <a:schemeClr val="accent1">
                    <a:lumMod val="60000"/>
                    <a:lumOff val="40000"/>
                  </a:schemeClr>
                </a:solidFill>
              </a:rPr>
              <a:t>training</a:t>
            </a:r>
            <a:r>
              <a:rPr lang="en-US" sz="1600" dirty="0">
                <a:solidFill>
                  <a:srgbClr val="E8860D"/>
                </a:solidFill>
              </a:rPr>
              <a:t> </a:t>
            </a:r>
            <a:r>
              <a:rPr lang="en-US" sz="1600" dirty="0"/>
              <a:t>and </a:t>
            </a:r>
            <a:r>
              <a:rPr lang="en-US" sz="1600" dirty="0">
                <a:solidFill>
                  <a:schemeClr val="accent1">
                    <a:lumMod val="60000"/>
                    <a:lumOff val="40000"/>
                  </a:schemeClr>
                </a:solidFill>
              </a:rPr>
              <a:t>certification</a:t>
            </a:r>
            <a:r>
              <a:rPr lang="en-US" sz="1600" dirty="0">
                <a:solidFill>
                  <a:srgbClr val="E8860D"/>
                </a:solidFill>
              </a:rPr>
              <a:t> </a:t>
            </a:r>
            <a:r>
              <a:rPr lang="en-US" sz="1600" dirty="0"/>
              <a:t>at the </a:t>
            </a:r>
            <a:r>
              <a:rPr lang="en-US" sz="1600" dirty="0">
                <a:solidFill>
                  <a:schemeClr val="accent1">
                    <a:lumMod val="60000"/>
                    <a:lumOff val="40000"/>
                  </a:schemeClr>
                </a:solidFill>
              </a:rPr>
              <a:t>dealer’s</a:t>
            </a:r>
            <a:r>
              <a:rPr lang="en-US" sz="1600" dirty="0">
                <a:solidFill>
                  <a:srgbClr val="E8860D"/>
                </a:solidFill>
              </a:rPr>
              <a:t> </a:t>
            </a:r>
            <a:r>
              <a:rPr lang="en-US" sz="1600" dirty="0">
                <a:solidFill>
                  <a:schemeClr val="bg1"/>
                </a:solidFill>
              </a:rPr>
              <a:t>service centers by </a:t>
            </a:r>
            <a:r>
              <a:rPr lang="en-US" sz="1600" dirty="0">
                <a:solidFill>
                  <a:schemeClr val="accent1">
                    <a:lumMod val="60000"/>
                    <a:lumOff val="40000"/>
                  </a:schemeClr>
                </a:solidFill>
              </a:rPr>
              <a:t>authorized training team</a:t>
            </a:r>
            <a:r>
              <a:rPr lang="en-US" sz="1600" dirty="0">
                <a:solidFill>
                  <a:schemeClr val="bg1"/>
                </a:solidFill>
              </a:rPr>
              <a:t>.</a:t>
            </a:r>
          </a:p>
          <a:p>
            <a:pPr lvl="0">
              <a:lnSpc>
                <a:spcPct val="150000"/>
              </a:lnSpc>
              <a:spcAft>
                <a:spcPts val="600"/>
              </a:spcAft>
            </a:pPr>
            <a:r>
              <a:rPr lang="en-US" sz="1600" dirty="0"/>
              <a:t> By Dealer's request, technical </a:t>
            </a:r>
            <a:r>
              <a:rPr lang="en-US" sz="1600" dirty="0">
                <a:solidFill>
                  <a:schemeClr val="accent1">
                    <a:lumMod val="60000"/>
                    <a:lumOff val="40000"/>
                  </a:schemeClr>
                </a:solidFill>
              </a:rPr>
              <a:t>specialist visits </a:t>
            </a:r>
            <a:r>
              <a:rPr lang="en-US" sz="1600" dirty="0"/>
              <a:t>at Dealer’s location</a:t>
            </a:r>
          </a:p>
          <a:p>
            <a:pPr>
              <a:buNone/>
            </a:pPr>
            <a:endParaRPr lang="en-US" sz="1600" dirty="0"/>
          </a:p>
        </p:txBody>
      </p:sp>
      <p:sp>
        <p:nvSpPr>
          <p:cNvPr id="5" name="TextBox 4">
            <a:extLst>
              <a:ext uri="{FF2B5EF4-FFF2-40B4-BE49-F238E27FC236}">
                <a16:creationId xmlns="" xmlns:a16="http://schemas.microsoft.com/office/drawing/2014/main" id="{0E9DE87D-EF60-439A-8B59-E2E83ED9CB69}"/>
              </a:ext>
            </a:extLst>
          </p:cNvPr>
          <p:cNvSpPr txBox="1"/>
          <p:nvPr/>
        </p:nvSpPr>
        <p:spPr>
          <a:xfrm rot="16200000">
            <a:off x="-1017657" y="2645716"/>
            <a:ext cx="3200400" cy="461665"/>
          </a:xfrm>
          <a:prstGeom prst="rect">
            <a:avLst/>
          </a:prstGeom>
          <a:noFill/>
        </p:spPr>
        <p:txBody>
          <a:bodyPr wrap="square" rtlCol="0">
            <a:spAutoFit/>
          </a:bodyPr>
          <a:lstStyle/>
          <a:p>
            <a:pPr algn="r"/>
            <a:r>
              <a:rPr lang="lv-LV" sz="2400" b="1" dirty="0">
                <a:solidFill>
                  <a:schemeClr val="accent1">
                    <a:lumMod val="60000"/>
                    <a:lumOff val="40000"/>
                  </a:schemeClr>
                </a:solidFill>
                <a:latin typeface="Montserrat" charset="0"/>
              </a:rPr>
              <a:t>CERTIFICATION</a:t>
            </a:r>
            <a:endParaRPr lang="en-US" sz="2400" b="1" dirty="0">
              <a:solidFill>
                <a:schemeClr val="accent1">
                  <a:lumMod val="60000"/>
                  <a:lumOff val="40000"/>
                </a:schemeClr>
              </a:solidFill>
              <a:latin typeface="Montserrat"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66750"/>
            <a:ext cx="4267200" cy="3962400"/>
          </a:xfrm>
        </p:spPr>
        <p:txBody>
          <a:bodyPr/>
          <a:lstStyle/>
          <a:p>
            <a:r>
              <a:rPr lang="en-US" sz="7000" b="1" dirty="0">
                <a:solidFill>
                  <a:schemeClr val="accent1">
                    <a:lumMod val="60000"/>
                    <a:lumOff val="40000"/>
                  </a:schemeClr>
                </a:solidFill>
              </a:rPr>
              <a:t>WE</a:t>
            </a:r>
            <a:r>
              <a:rPr lang="en-US" sz="7000" b="1" dirty="0">
                <a:solidFill>
                  <a:srgbClr val="E8860D"/>
                </a:solidFill>
              </a:rPr>
              <a:t> </a:t>
            </a:r>
            <a:r>
              <a:rPr lang="en-US" sz="7000" b="1" dirty="0">
                <a:solidFill>
                  <a:schemeClr val="bg1"/>
                </a:solidFill>
              </a:rPr>
              <a:t>ARE</a:t>
            </a:r>
            <a:r>
              <a:rPr lang="en-US" sz="7000" b="1" dirty="0">
                <a:solidFill>
                  <a:srgbClr val="E8860D"/>
                </a:solidFill>
              </a:rPr>
              <a:t/>
            </a:r>
            <a:br>
              <a:rPr lang="en-US" sz="7000" b="1" dirty="0">
                <a:solidFill>
                  <a:srgbClr val="E8860D"/>
                </a:solidFill>
              </a:rPr>
            </a:br>
            <a:r>
              <a:rPr lang="en-US" sz="7000" b="1" dirty="0">
                <a:solidFill>
                  <a:schemeClr val="accent1">
                    <a:lumMod val="60000"/>
                    <a:lumOff val="40000"/>
                  </a:schemeClr>
                </a:solidFill>
              </a:rPr>
              <a:t>READY</a:t>
            </a:r>
            <a:r>
              <a:rPr lang="lv-LV" sz="1200" b="1" dirty="0">
                <a:solidFill>
                  <a:schemeClr val="accent1">
                    <a:lumMod val="60000"/>
                    <a:lumOff val="40000"/>
                  </a:schemeClr>
                </a:solidFill>
              </a:rPr>
              <a:t/>
            </a:r>
            <a:br>
              <a:rPr lang="lv-LV" sz="1200" b="1" dirty="0">
                <a:solidFill>
                  <a:schemeClr val="accent1">
                    <a:lumMod val="60000"/>
                    <a:lumOff val="40000"/>
                  </a:schemeClr>
                </a:solidFill>
              </a:rPr>
            </a:br>
            <a:r>
              <a:rPr lang="lv-LV" sz="1200" b="1" dirty="0">
                <a:solidFill>
                  <a:schemeClr val="accent1">
                    <a:lumMod val="60000"/>
                    <a:lumOff val="40000"/>
                  </a:schemeClr>
                </a:solidFill>
              </a:rPr>
              <a:t/>
            </a:r>
            <a:br>
              <a:rPr lang="lv-LV" sz="1200" b="1" dirty="0">
                <a:solidFill>
                  <a:schemeClr val="accent1">
                    <a:lumMod val="60000"/>
                    <a:lumOff val="40000"/>
                  </a:schemeClr>
                </a:solidFill>
              </a:rPr>
            </a:br>
            <a:r>
              <a:rPr lang="lv-LV" sz="1200" b="1" dirty="0">
                <a:solidFill>
                  <a:schemeClr val="accent1">
                    <a:lumMod val="60000"/>
                    <a:lumOff val="40000"/>
                  </a:schemeClr>
                </a:solidFill>
              </a:rPr>
              <a:t/>
            </a:r>
            <a:br>
              <a:rPr lang="lv-LV" sz="1200" b="1" dirty="0">
                <a:solidFill>
                  <a:schemeClr val="accent1">
                    <a:lumMod val="60000"/>
                    <a:lumOff val="40000"/>
                  </a:schemeClr>
                </a:solidFill>
              </a:rPr>
            </a:br>
            <a:r>
              <a:rPr lang="lv-LV" sz="1200" b="1" dirty="0">
                <a:solidFill>
                  <a:schemeClr val="accent1">
                    <a:lumMod val="60000"/>
                    <a:lumOff val="40000"/>
                  </a:schemeClr>
                </a:solidFill>
              </a:rPr>
              <a:t/>
            </a:r>
            <a:br>
              <a:rPr lang="lv-LV" sz="1200" b="1" dirty="0">
                <a:solidFill>
                  <a:schemeClr val="accent1">
                    <a:lumMod val="60000"/>
                    <a:lumOff val="40000"/>
                  </a:schemeClr>
                </a:solidFill>
              </a:rPr>
            </a:br>
            <a:r>
              <a:rPr lang="lv-LV" sz="1200" u="sng" dirty="0">
                <a:solidFill>
                  <a:schemeClr val="bg1"/>
                </a:solidFill>
              </a:rPr>
              <a:t>PLEASE CONTACT:</a:t>
            </a:r>
            <a:br>
              <a:rPr lang="lv-LV" sz="1200" u="sng" dirty="0">
                <a:solidFill>
                  <a:schemeClr val="bg1"/>
                </a:solidFill>
              </a:rPr>
            </a:br>
            <a:r>
              <a:rPr lang="lv-LV" sz="1200" b="1" dirty="0">
                <a:solidFill>
                  <a:schemeClr val="accent1">
                    <a:lumMod val="60000"/>
                    <a:lumOff val="40000"/>
                  </a:schemeClr>
                </a:solidFill>
              </a:rPr>
              <a:t/>
            </a:r>
            <a:br>
              <a:rPr lang="lv-LV" sz="1200" b="1" dirty="0">
                <a:solidFill>
                  <a:schemeClr val="accent1">
                    <a:lumMod val="60000"/>
                    <a:lumOff val="40000"/>
                  </a:schemeClr>
                </a:solidFill>
              </a:rPr>
            </a:br>
            <a:r>
              <a:rPr lang="en-US" sz="1200" dirty="0" smtClean="0">
                <a:solidFill>
                  <a:schemeClr val="bg1"/>
                </a:solidFill>
              </a:rPr>
              <a:t>Tatiana </a:t>
            </a:r>
            <a:r>
              <a:rPr lang="en-US" sz="1200" dirty="0" err="1" smtClean="0">
                <a:solidFill>
                  <a:schemeClr val="bg1"/>
                </a:solidFill>
              </a:rPr>
              <a:t>Hodgkinson</a:t>
            </a:r>
            <a:r>
              <a:rPr lang="en-US" sz="1200" dirty="0" smtClean="0">
                <a:solidFill>
                  <a:schemeClr val="bg1"/>
                </a:solidFill>
              </a:rPr>
              <a:t> </a:t>
            </a:r>
            <a:r>
              <a:rPr lang="lv-LV" sz="1200" dirty="0">
                <a:solidFill>
                  <a:schemeClr val="bg1"/>
                </a:solidFill>
              </a:rPr>
              <a:t/>
            </a:r>
            <a:br>
              <a:rPr lang="lv-LV" sz="1200" dirty="0">
                <a:solidFill>
                  <a:schemeClr val="bg1"/>
                </a:solidFill>
              </a:rPr>
            </a:br>
            <a:r>
              <a:rPr lang="lv-LV" sz="1200" dirty="0">
                <a:solidFill>
                  <a:schemeClr val="bg1"/>
                </a:solidFill>
              </a:rPr>
              <a:t>Distribution manager</a:t>
            </a:r>
            <a:br>
              <a:rPr lang="lv-LV" sz="1200" dirty="0">
                <a:solidFill>
                  <a:schemeClr val="bg1"/>
                </a:solidFill>
              </a:rPr>
            </a:br>
            <a:r>
              <a:rPr lang="en-US" sz="1200" dirty="0" smtClean="0">
                <a:solidFill>
                  <a:schemeClr val="bg1"/>
                </a:solidFill>
              </a:rPr>
              <a:t>t.velmeseva@autoterm.ru</a:t>
            </a:r>
            <a:br>
              <a:rPr lang="en-US" sz="1200" dirty="0" smtClean="0">
                <a:solidFill>
                  <a:schemeClr val="bg1"/>
                </a:solidFill>
              </a:rPr>
            </a:br>
            <a:r>
              <a:rPr lang="lv-LV" sz="1200" dirty="0" smtClean="0">
                <a:solidFill>
                  <a:schemeClr val="bg1"/>
                </a:solidFill>
              </a:rPr>
              <a:t>GSM +</a:t>
            </a:r>
            <a:r>
              <a:rPr lang="en-US" sz="1200" dirty="0" smtClean="0">
                <a:solidFill>
                  <a:schemeClr val="bg1"/>
                </a:solidFill>
              </a:rPr>
              <a:t>7 927 767 12 38 </a:t>
            </a:r>
            <a:r>
              <a:rPr lang="lv-LV" sz="1200" dirty="0">
                <a:solidFill>
                  <a:schemeClr val="bg1"/>
                </a:solidFill>
              </a:rPr>
              <a:t/>
            </a:r>
            <a:br>
              <a:rPr lang="lv-LV" sz="1200" dirty="0">
                <a:solidFill>
                  <a:schemeClr val="bg1"/>
                </a:solidFill>
              </a:rPr>
            </a:br>
            <a:r>
              <a:rPr lang="lv-LV" sz="1200" dirty="0">
                <a:solidFill>
                  <a:schemeClr val="bg1"/>
                </a:solidFill>
              </a:rPr>
              <a:t>www.autoterm-europe.com</a:t>
            </a:r>
            <a:endParaRPr lang="en-US" sz="1200" dirty="0">
              <a:solidFill>
                <a:schemeClr val="bg1"/>
              </a:solidFill>
            </a:endParaRPr>
          </a:p>
        </p:txBody>
      </p:sp>
      <p:sp>
        <p:nvSpPr>
          <p:cNvPr id="4" name="TextBox 3"/>
          <p:cNvSpPr txBox="1"/>
          <p:nvPr/>
        </p:nvSpPr>
        <p:spPr>
          <a:xfrm>
            <a:off x="6705600" y="4095750"/>
            <a:ext cx="2209800" cy="769441"/>
          </a:xfrm>
          <a:prstGeom prst="rect">
            <a:avLst/>
          </a:prstGeom>
          <a:noFill/>
        </p:spPr>
        <p:txBody>
          <a:bodyPr wrap="square" rtlCol="0">
            <a:spAutoFit/>
          </a:bodyPr>
          <a:lstStyle/>
          <a:p>
            <a:pPr algn="r"/>
            <a:r>
              <a:rPr lang="en-US" sz="2200" b="1" dirty="0">
                <a:solidFill>
                  <a:schemeClr val="accent1">
                    <a:lumMod val="60000"/>
                    <a:lumOff val="40000"/>
                  </a:schemeClr>
                </a:solidFill>
                <a:latin typeface="Montserrat" charset="0"/>
              </a:rPr>
              <a:t>ADVERS</a:t>
            </a:r>
          </a:p>
          <a:p>
            <a:pPr algn="r"/>
            <a:r>
              <a:rPr lang="en-US" sz="2200" b="1" dirty="0">
                <a:solidFill>
                  <a:schemeClr val="accent1">
                    <a:lumMod val="60000"/>
                    <a:lumOff val="40000"/>
                  </a:schemeClr>
                </a:solidFill>
                <a:latin typeface="Montserrat" charset="0"/>
              </a:rPr>
              <a:t>AUTOTERM</a:t>
            </a:r>
          </a:p>
        </p:txBody>
      </p:sp>
      <p:cxnSp>
        <p:nvCxnSpPr>
          <p:cNvPr id="19" name="Straight Connector 18"/>
          <p:cNvCxnSpPr/>
          <p:nvPr/>
        </p:nvCxnSpPr>
        <p:spPr>
          <a:xfrm rot="10800000">
            <a:off x="7162800" y="4171950"/>
            <a:ext cx="1981200"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0800000">
            <a:off x="7162800" y="4781550"/>
            <a:ext cx="1981200"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4587000" cy="1148700"/>
          </a:xfrm>
        </p:spPr>
        <p:txBody>
          <a:bodyPr/>
          <a:lstStyle/>
          <a:p>
            <a:r>
              <a:rPr lang="en-US" sz="4400" b="1" dirty="0">
                <a:solidFill>
                  <a:schemeClr val="accent1">
                    <a:lumMod val="60000"/>
                    <a:lumOff val="40000"/>
                  </a:schemeClr>
                </a:solidFill>
              </a:rPr>
              <a:t>ADVERS</a:t>
            </a:r>
          </a:p>
        </p:txBody>
      </p:sp>
      <p:pic>
        <p:nvPicPr>
          <p:cNvPr id="4" name="Picture 2" descr="C:\Users\Amadeus\Desktop\2000px-Simple_world_map.svg.png"/>
          <p:cNvPicPr>
            <a:picLocks noChangeAspect="1" noChangeArrowheads="1"/>
          </p:cNvPicPr>
          <p:nvPr/>
        </p:nvPicPr>
        <p:blipFill>
          <a:blip r:embed="rId2"/>
          <a:srcRect/>
          <a:stretch>
            <a:fillRect/>
          </a:stretch>
        </p:blipFill>
        <p:spPr bwMode="auto">
          <a:xfrm>
            <a:off x="4890976" y="1657351"/>
            <a:ext cx="4253024" cy="2286000"/>
          </a:xfrm>
          <a:prstGeom prst="rect">
            <a:avLst/>
          </a:prstGeom>
          <a:noFill/>
        </p:spPr>
      </p:pic>
      <p:sp>
        <p:nvSpPr>
          <p:cNvPr id="3" name="TextBox 2"/>
          <p:cNvSpPr txBox="1"/>
          <p:nvPr/>
        </p:nvSpPr>
        <p:spPr>
          <a:xfrm>
            <a:off x="228600" y="1200150"/>
            <a:ext cx="7467600" cy="2538515"/>
          </a:xfrm>
          <a:prstGeom prst="rect">
            <a:avLst/>
          </a:prstGeom>
          <a:noFill/>
        </p:spPr>
        <p:txBody>
          <a:bodyPr wrap="square" rtlCol="0">
            <a:spAutoFit/>
          </a:bodyPr>
          <a:lstStyle/>
          <a:p>
            <a:pPr>
              <a:lnSpc>
                <a:spcPct val="150000"/>
              </a:lnSpc>
              <a:buFont typeface="Arial" pitchFamily="34" charset="0"/>
              <a:buChar char="•"/>
            </a:pPr>
            <a:r>
              <a:rPr lang="en-US" sz="1800" dirty="0">
                <a:solidFill>
                  <a:schemeClr val="bg1"/>
                </a:solidFill>
                <a:latin typeface="Montserrat" charset="0"/>
              </a:rPr>
              <a:t> </a:t>
            </a:r>
            <a:r>
              <a:rPr lang="en-US" sz="1800" b="1" dirty="0">
                <a:solidFill>
                  <a:schemeClr val="accent1">
                    <a:lumMod val="60000"/>
                    <a:lumOff val="40000"/>
                  </a:schemeClr>
                </a:solidFill>
                <a:latin typeface="Montserrat" charset="0"/>
              </a:rPr>
              <a:t>Third</a:t>
            </a:r>
            <a:r>
              <a:rPr lang="lv-LV" sz="1800" b="1" dirty="0">
                <a:solidFill>
                  <a:schemeClr val="accent1">
                    <a:lumMod val="60000"/>
                    <a:lumOff val="40000"/>
                  </a:schemeClr>
                </a:solidFill>
                <a:latin typeface="Montserrat" charset="0"/>
              </a:rPr>
              <a:t> </a:t>
            </a:r>
            <a:r>
              <a:rPr lang="en-US" sz="1800" b="1" dirty="0">
                <a:solidFill>
                  <a:schemeClr val="accent1">
                    <a:lumMod val="60000"/>
                    <a:lumOff val="40000"/>
                  </a:schemeClr>
                </a:solidFill>
                <a:latin typeface="Montserrat" charset="0"/>
              </a:rPr>
              <a:t>largest</a:t>
            </a:r>
            <a:r>
              <a:rPr lang="lv-LV" sz="1800" b="1" dirty="0">
                <a:solidFill>
                  <a:schemeClr val="accent1">
                    <a:lumMod val="60000"/>
                    <a:lumOff val="40000"/>
                  </a:schemeClr>
                </a:solidFill>
                <a:latin typeface="Montserrat" charset="0"/>
              </a:rPr>
              <a:t> </a:t>
            </a:r>
            <a:r>
              <a:rPr lang="en-US" sz="1800" dirty="0">
                <a:solidFill>
                  <a:schemeClr val="bg1"/>
                </a:solidFill>
                <a:latin typeface="Montserrat" charset="0"/>
              </a:rPr>
              <a:t>heater</a:t>
            </a:r>
            <a:r>
              <a:rPr lang="en-US" sz="1800" dirty="0">
                <a:solidFill>
                  <a:srgbClr val="E8860D"/>
                </a:solidFill>
                <a:latin typeface="Montserrat" charset="0"/>
              </a:rPr>
              <a:t> </a:t>
            </a:r>
            <a:r>
              <a:rPr lang="en-US" sz="1800" dirty="0">
                <a:solidFill>
                  <a:schemeClr val="bg1"/>
                </a:solidFill>
                <a:latin typeface="Montserrat" charset="0"/>
              </a:rPr>
              <a:t>manufacturer</a:t>
            </a:r>
            <a:r>
              <a:rPr lang="lv-LV" sz="1800" dirty="0">
                <a:solidFill>
                  <a:schemeClr val="bg1"/>
                </a:solidFill>
                <a:latin typeface="Montserrat" charset="0"/>
              </a:rPr>
              <a:t> </a:t>
            </a:r>
            <a:r>
              <a:rPr lang="lv-LV" sz="1800" dirty="0" err="1">
                <a:solidFill>
                  <a:schemeClr val="bg1"/>
                </a:solidFill>
                <a:latin typeface="Montserrat" charset="0"/>
              </a:rPr>
              <a:t>in</a:t>
            </a:r>
            <a:r>
              <a:rPr lang="lv-LV" sz="1800" dirty="0">
                <a:solidFill>
                  <a:schemeClr val="bg1"/>
                </a:solidFill>
                <a:latin typeface="Montserrat" charset="0"/>
              </a:rPr>
              <a:t> </a:t>
            </a:r>
            <a:r>
              <a:rPr lang="lv-LV" sz="1800" dirty="0" err="1">
                <a:solidFill>
                  <a:schemeClr val="bg1"/>
                </a:solidFill>
                <a:latin typeface="Montserrat" charset="0"/>
              </a:rPr>
              <a:t>the</a:t>
            </a:r>
            <a:r>
              <a:rPr lang="lv-LV" sz="1800" dirty="0">
                <a:solidFill>
                  <a:schemeClr val="bg1"/>
                </a:solidFill>
                <a:latin typeface="Montserrat" charset="0"/>
              </a:rPr>
              <a:t> </a:t>
            </a:r>
            <a:r>
              <a:rPr lang="lv-LV" sz="1800" dirty="0" err="1">
                <a:solidFill>
                  <a:schemeClr val="bg1"/>
                </a:solidFill>
                <a:latin typeface="Montserrat" charset="0"/>
              </a:rPr>
              <a:t>world</a:t>
            </a:r>
            <a:endParaRPr lang="en-US" sz="1800" dirty="0">
              <a:solidFill>
                <a:schemeClr val="bg1"/>
              </a:solidFill>
              <a:latin typeface="Montserrat" charset="0"/>
            </a:endParaRPr>
          </a:p>
          <a:p>
            <a:pPr>
              <a:lnSpc>
                <a:spcPct val="150000"/>
              </a:lnSpc>
              <a:buFont typeface="Arial" pitchFamily="34" charset="0"/>
              <a:buChar char="•"/>
            </a:pPr>
            <a:r>
              <a:rPr lang="en-US" sz="1800" dirty="0">
                <a:solidFill>
                  <a:schemeClr val="bg1"/>
                </a:solidFill>
                <a:latin typeface="Montserrat" charset="0"/>
              </a:rPr>
              <a:t> More than </a:t>
            </a:r>
            <a:r>
              <a:rPr lang="en-US" sz="1800" b="1" dirty="0">
                <a:solidFill>
                  <a:schemeClr val="accent1">
                    <a:lumMod val="60000"/>
                    <a:lumOff val="40000"/>
                  </a:schemeClr>
                </a:solidFill>
                <a:latin typeface="Montserrat" charset="0"/>
              </a:rPr>
              <a:t>1</a:t>
            </a:r>
            <a:r>
              <a:rPr lang="lv-LV" sz="1800" b="1" dirty="0">
                <a:solidFill>
                  <a:schemeClr val="accent1">
                    <a:lumMod val="60000"/>
                    <a:lumOff val="40000"/>
                  </a:schemeClr>
                </a:solidFill>
                <a:latin typeface="Montserrat" charset="0"/>
              </a:rPr>
              <a:t>4</a:t>
            </a:r>
            <a:r>
              <a:rPr lang="en-US" sz="1800" b="1" dirty="0">
                <a:solidFill>
                  <a:schemeClr val="accent1">
                    <a:lumMod val="60000"/>
                    <a:lumOff val="40000"/>
                  </a:schemeClr>
                </a:solidFill>
                <a:latin typeface="Montserrat" charset="0"/>
              </a:rPr>
              <a:t> years</a:t>
            </a:r>
            <a:r>
              <a:rPr lang="en-US" sz="1800" dirty="0">
                <a:solidFill>
                  <a:schemeClr val="accent1">
                    <a:lumMod val="60000"/>
                    <a:lumOff val="40000"/>
                  </a:schemeClr>
                </a:solidFill>
                <a:latin typeface="Montserrat" charset="0"/>
              </a:rPr>
              <a:t> </a:t>
            </a:r>
            <a:r>
              <a:rPr lang="en-US" sz="1800" dirty="0">
                <a:solidFill>
                  <a:schemeClr val="bg1"/>
                </a:solidFill>
                <a:latin typeface="Montserrat" charset="0"/>
              </a:rPr>
              <a:t>in business</a:t>
            </a:r>
          </a:p>
          <a:p>
            <a:pPr>
              <a:lnSpc>
                <a:spcPct val="150000"/>
              </a:lnSpc>
              <a:buFont typeface="Arial" pitchFamily="34" charset="0"/>
              <a:buChar char="•"/>
            </a:pPr>
            <a:r>
              <a:rPr lang="en-US" sz="1800" dirty="0">
                <a:solidFill>
                  <a:schemeClr val="bg1"/>
                </a:solidFill>
                <a:latin typeface="Montserrat" charset="0"/>
              </a:rPr>
              <a:t> Obtained more than </a:t>
            </a:r>
            <a:r>
              <a:rPr lang="lv-LV" sz="1800" b="1" dirty="0">
                <a:solidFill>
                  <a:schemeClr val="accent1">
                    <a:lumMod val="60000"/>
                    <a:lumOff val="40000"/>
                  </a:schemeClr>
                </a:solidFill>
                <a:latin typeface="Montserrat" charset="0"/>
              </a:rPr>
              <a:t>4</a:t>
            </a:r>
            <a:r>
              <a:rPr lang="en-US" sz="1800" b="1" dirty="0">
                <a:solidFill>
                  <a:schemeClr val="accent1">
                    <a:lumMod val="60000"/>
                    <a:lumOff val="40000"/>
                  </a:schemeClr>
                </a:solidFill>
                <a:latin typeface="Montserrat" charset="0"/>
              </a:rPr>
              <a:t>0</a:t>
            </a:r>
            <a:r>
              <a:rPr lang="en-US" sz="1800" dirty="0">
                <a:solidFill>
                  <a:schemeClr val="bg1"/>
                </a:solidFill>
                <a:latin typeface="Montserrat" charset="0"/>
              </a:rPr>
              <a:t> </a:t>
            </a:r>
            <a:r>
              <a:rPr lang="en-US" sz="1800" b="1" dirty="0">
                <a:solidFill>
                  <a:schemeClr val="accent1">
                    <a:lumMod val="60000"/>
                    <a:lumOff val="40000"/>
                  </a:schemeClr>
                </a:solidFill>
                <a:latin typeface="Montserrat" charset="0"/>
              </a:rPr>
              <a:t>patents</a:t>
            </a:r>
          </a:p>
          <a:p>
            <a:pPr>
              <a:lnSpc>
                <a:spcPct val="150000"/>
              </a:lnSpc>
              <a:buFont typeface="Arial" pitchFamily="34" charset="0"/>
              <a:buChar char="•"/>
            </a:pPr>
            <a:r>
              <a:rPr lang="en-US" sz="1800" dirty="0">
                <a:solidFill>
                  <a:schemeClr val="bg1"/>
                </a:solidFill>
                <a:latin typeface="Montserrat" charset="0"/>
              </a:rPr>
              <a:t> More than </a:t>
            </a:r>
            <a:r>
              <a:rPr lang="lv-LV" sz="1800" b="1" dirty="0">
                <a:solidFill>
                  <a:schemeClr val="accent1">
                    <a:lumMod val="60000"/>
                    <a:lumOff val="40000"/>
                  </a:schemeClr>
                </a:solidFill>
                <a:latin typeface="Montserrat" charset="0"/>
              </a:rPr>
              <a:t>900 </a:t>
            </a:r>
            <a:r>
              <a:rPr lang="en-US" sz="1800" b="1" dirty="0">
                <a:solidFill>
                  <a:schemeClr val="accent1">
                    <a:lumMod val="60000"/>
                    <a:lumOff val="40000"/>
                  </a:schemeClr>
                </a:solidFill>
                <a:latin typeface="Montserrat" charset="0"/>
              </a:rPr>
              <a:t>partners </a:t>
            </a:r>
            <a:r>
              <a:rPr lang="en-US" sz="1800" dirty="0">
                <a:solidFill>
                  <a:schemeClr val="bg1"/>
                </a:solidFill>
                <a:latin typeface="Montserrat" charset="0"/>
              </a:rPr>
              <a:t>worldwide</a:t>
            </a:r>
            <a:endParaRPr lang="lv-LV" sz="1800" dirty="0">
              <a:solidFill>
                <a:schemeClr val="bg1"/>
              </a:solidFill>
              <a:latin typeface="Montserrat" charset="0"/>
            </a:endParaRPr>
          </a:p>
          <a:p>
            <a:pPr>
              <a:lnSpc>
                <a:spcPct val="150000"/>
              </a:lnSpc>
              <a:buFont typeface="Arial" pitchFamily="34" charset="0"/>
              <a:buChar char="•"/>
            </a:pPr>
            <a:r>
              <a:rPr lang="lv-LV" sz="1800" b="1" dirty="0">
                <a:solidFill>
                  <a:schemeClr val="accent1">
                    <a:lumMod val="60000"/>
                    <a:lumOff val="40000"/>
                  </a:schemeClr>
                </a:solidFill>
                <a:latin typeface="Montserrat" charset="0"/>
              </a:rPr>
              <a:t> </a:t>
            </a:r>
            <a:r>
              <a:rPr lang="lv-LV" sz="1800" b="1" dirty="0" err="1">
                <a:solidFill>
                  <a:schemeClr val="accent1">
                    <a:lumMod val="60000"/>
                    <a:lumOff val="40000"/>
                  </a:schemeClr>
                </a:solidFill>
                <a:latin typeface="Montserrat" charset="0"/>
              </a:rPr>
              <a:t>Two</a:t>
            </a:r>
            <a:r>
              <a:rPr lang="lv-LV" sz="1800" dirty="0">
                <a:solidFill>
                  <a:schemeClr val="bg1"/>
                </a:solidFill>
                <a:latin typeface="Montserrat" charset="0"/>
              </a:rPr>
              <a:t> </a:t>
            </a:r>
            <a:r>
              <a:rPr lang="en-US" sz="1800" dirty="0">
                <a:solidFill>
                  <a:schemeClr val="bg1"/>
                </a:solidFill>
                <a:latin typeface="Montserrat" charset="0"/>
              </a:rPr>
              <a:t>Manufacturing </a:t>
            </a:r>
            <a:r>
              <a:rPr lang="en-US" sz="1800" b="1" dirty="0">
                <a:solidFill>
                  <a:schemeClr val="accent1">
                    <a:lumMod val="60000"/>
                    <a:lumOff val="40000"/>
                  </a:schemeClr>
                </a:solidFill>
                <a:latin typeface="Montserrat" charset="0"/>
              </a:rPr>
              <a:t>facilities</a:t>
            </a:r>
            <a:r>
              <a:rPr lang="lv-LV" sz="1800" b="1" dirty="0">
                <a:solidFill>
                  <a:schemeClr val="accent1">
                    <a:lumMod val="60000"/>
                    <a:lumOff val="40000"/>
                  </a:schemeClr>
                </a:solidFill>
                <a:latin typeface="Montserrat" charset="0"/>
              </a:rPr>
              <a:t> </a:t>
            </a:r>
            <a:r>
              <a:rPr lang="lv-LV" sz="1800" dirty="0" err="1">
                <a:solidFill>
                  <a:schemeClr val="bg1"/>
                </a:solidFill>
                <a:latin typeface="Montserrat" charset="0"/>
              </a:rPr>
              <a:t>in</a:t>
            </a:r>
            <a:r>
              <a:rPr lang="lv-LV" sz="1800" dirty="0">
                <a:solidFill>
                  <a:schemeClr val="bg1"/>
                </a:solidFill>
                <a:latin typeface="Montserrat" charset="0"/>
              </a:rPr>
              <a:t> </a:t>
            </a:r>
            <a:r>
              <a:rPr lang="lv-LV" sz="1800" dirty="0" err="1">
                <a:solidFill>
                  <a:schemeClr val="bg1"/>
                </a:solidFill>
                <a:latin typeface="Montserrat" charset="0"/>
              </a:rPr>
              <a:t>Samara</a:t>
            </a:r>
            <a:endParaRPr lang="en-US" sz="1800" dirty="0">
              <a:solidFill>
                <a:schemeClr val="bg1"/>
              </a:solidFill>
              <a:latin typeface="Montserrat" charset="0"/>
            </a:endParaRPr>
          </a:p>
          <a:p>
            <a:pPr>
              <a:lnSpc>
                <a:spcPct val="150000"/>
              </a:lnSpc>
              <a:buFont typeface="Arial" pitchFamily="34" charset="0"/>
              <a:buChar char="•"/>
            </a:pPr>
            <a:r>
              <a:rPr lang="lv-LV" sz="1800" dirty="0">
                <a:solidFill>
                  <a:schemeClr val="bg1"/>
                </a:solidFill>
                <a:latin typeface="Montserrat" charset="0"/>
              </a:rPr>
              <a:t> </a:t>
            </a:r>
            <a:r>
              <a:rPr lang="lv-LV" sz="1800" dirty="0" err="1">
                <a:solidFill>
                  <a:schemeClr val="bg1"/>
                </a:solidFill>
                <a:latin typeface="Montserrat" charset="0"/>
              </a:rPr>
              <a:t>more</a:t>
            </a:r>
            <a:r>
              <a:rPr lang="lv-LV" sz="1800" dirty="0">
                <a:solidFill>
                  <a:schemeClr val="bg1"/>
                </a:solidFill>
                <a:latin typeface="Montserrat" charset="0"/>
              </a:rPr>
              <a:t> </a:t>
            </a:r>
            <a:r>
              <a:rPr lang="lv-LV" sz="1800" dirty="0" err="1">
                <a:solidFill>
                  <a:schemeClr val="bg1"/>
                </a:solidFill>
                <a:latin typeface="Montserrat" charset="0"/>
              </a:rPr>
              <a:t>than</a:t>
            </a:r>
            <a:r>
              <a:rPr lang="lv-LV" sz="1800" dirty="0">
                <a:solidFill>
                  <a:schemeClr val="bg1"/>
                </a:solidFill>
                <a:latin typeface="Montserrat" charset="0"/>
              </a:rPr>
              <a:t> </a:t>
            </a:r>
            <a:r>
              <a:rPr lang="lv-LV" sz="1800" b="1" dirty="0">
                <a:solidFill>
                  <a:schemeClr val="accent1">
                    <a:lumMod val="60000"/>
                    <a:lumOff val="40000"/>
                  </a:schemeClr>
                </a:solidFill>
                <a:latin typeface="Montserrat" charset="0"/>
              </a:rPr>
              <a:t>850 </a:t>
            </a:r>
            <a:r>
              <a:rPr lang="lv-LV" sz="1800" dirty="0" err="1">
                <a:solidFill>
                  <a:schemeClr val="bg1"/>
                </a:solidFill>
                <a:latin typeface="Montserrat" charset="0"/>
              </a:rPr>
              <a:t>employees</a:t>
            </a:r>
            <a:endParaRPr lang="lv-LV" sz="1800" dirty="0">
              <a:solidFill>
                <a:schemeClr val="bg1"/>
              </a:solidFill>
              <a:latin typeface="Montserrat"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4587000" cy="1148700"/>
          </a:xfrm>
        </p:spPr>
        <p:txBody>
          <a:bodyPr/>
          <a:lstStyle/>
          <a:p>
            <a:r>
              <a:rPr lang="lv-LV" sz="4400" b="1" dirty="0">
                <a:solidFill>
                  <a:schemeClr val="accent1">
                    <a:lumMod val="60000"/>
                    <a:lumOff val="40000"/>
                  </a:schemeClr>
                </a:solidFill>
              </a:rPr>
              <a:t>AUTOTERM</a:t>
            </a:r>
            <a:endParaRPr lang="en-US" sz="4400" b="1" dirty="0">
              <a:solidFill>
                <a:schemeClr val="accent1">
                  <a:lumMod val="60000"/>
                  <a:lumOff val="40000"/>
                </a:schemeClr>
              </a:solidFill>
            </a:endParaRPr>
          </a:p>
        </p:txBody>
      </p:sp>
      <p:pic>
        <p:nvPicPr>
          <p:cNvPr id="4" name="Picture 2" descr="C:\Users\Amadeus\Desktop\2000px-Simple_world_map.svg.png"/>
          <p:cNvPicPr>
            <a:picLocks noChangeAspect="1" noChangeArrowheads="1"/>
          </p:cNvPicPr>
          <p:nvPr/>
        </p:nvPicPr>
        <p:blipFill>
          <a:blip r:embed="rId2"/>
          <a:srcRect/>
          <a:stretch>
            <a:fillRect/>
          </a:stretch>
        </p:blipFill>
        <p:spPr bwMode="auto">
          <a:xfrm>
            <a:off x="4890976" y="1657351"/>
            <a:ext cx="4253024" cy="2286000"/>
          </a:xfrm>
          <a:prstGeom prst="rect">
            <a:avLst/>
          </a:prstGeom>
          <a:noFill/>
        </p:spPr>
      </p:pic>
      <p:sp>
        <p:nvSpPr>
          <p:cNvPr id="3" name="TextBox 2"/>
          <p:cNvSpPr txBox="1"/>
          <p:nvPr/>
        </p:nvSpPr>
        <p:spPr>
          <a:xfrm>
            <a:off x="228600" y="1352550"/>
            <a:ext cx="7467600" cy="2477601"/>
          </a:xfrm>
          <a:prstGeom prst="rect">
            <a:avLst/>
          </a:prstGeom>
          <a:noFill/>
        </p:spPr>
        <p:txBody>
          <a:bodyPr wrap="square" rtlCol="0">
            <a:spAutoFit/>
          </a:bodyPr>
          <a:lstStyle/>
          <a:p>
            <a:pPr>
              <a:lnSpc>
                <a:spcPct val="150000"/>
              </a:lnSpc>
              <a:buFont typeface="Arial" pitchFamily="34" charset="0"/>
              <a:buChar char="•"/>
            </a:pPr>
            <a:r>
              <a:rPr lang="en-US" sz="1800" dirty="0">
                <a:solidFill>
                  <a:schemeClr val="bg1"/>
                </a:solidFill>
                <a:latin typeface="Montserrat" charset="0"/>
              </a:rPr>
              <a:t> </a:t>
            </a:r>
            <a:r>
              <a:rPr lang="lv-LV" sz="1800" dirty="0" err="1">
                <a:solidFill>
                  <a:schemeClr val="bg1"/>
                </a:solidFill>
                <a:latin typeface="Montserrat" charset="0"/>
              </a:rPr>
              <a:t>Part</a:t>
            </a:r>
            <a:r>
              <a:rPr lang="lv-LV" sz="1800" dirty="0">
                <a:solidFill>
                  <a:schemeClr val="bg1"/>
                </a:solidFill>
                <a:latin typeface="Montserrat" charset="0"/>
              </a:rPr>
              <a:t> </a:t>
            </a:r>
            <a:r>
              <a:rPr lang="lv-LV" sz="1800" dirty="0" err="1">
                <a:solidFill>
                  <a:schemeClr val="bg1"/>
                </a:solidFill>
                <a:latin typeface="Montserrat" charset="0"/>
              </a:rPr>
              <a:t>of</a:t>
            </a:r>
            <a:r>
              <a:rPr lang="lv-LV" sz="1800" dirty="0">
                <a:solidFill>
                  <a:schemeClr val="bg1"/>
                </a:solidFill>
                <a:latin typeface="Montserrat" charset="0"/>
              </a:rPr>
              <a:t> </a:t>
            </a:r>
            <a:r>
              <a:rPr lang="lv-LV" sz="1800" b="1" dirty="0">
                <a:solidFill>
                  <a:schemeClr val="accent1">
                    <a:lumMod val="60000"/>
                    <a:lumOff val="40000"/>
                  </a:schemeClr>
                </a:solidFill>
                <a:latin typeface="Montserrat" charset="0"/>
              </a:rPr>
              <a:t>ADVERS</a:t>
            </a:r>
            <a:r>
              <a:rPr lang="lv-LV" sz="1800" dirty="0">
                <a:solidFill>
                  <a:schemeClr val="bg1"/>
                </a:solidFill>
                <a:latin typeface="Montserrat" charset="0"/>
              </a:rPr>
              <a:t> </a:t>
            </a:r>
            <a:r>
              <a:rPr lang="lv-LV" sz="1800" dirty="0" err="1">
                <a:solidFill>
                  <a:schemeClr val="bg1"/>
                </a:solidFill>
                <a:latin typeface="Montserrat" charset="0"/>
              </a:rPr>
              <a:t>company</a:t>
            </a:r>
            <a:endParaRPr lang="lv-LV" sz="1800" dirty="0">
              <a:solidFill>
                <a:schemeClr val="bg1"/>
              </a:solidFill>
              <a:latin typeface="Montserrat" charset="0"/>
            </a:endParaRPr>
          </a:p>
          <a:p>
            <a:pPr>
              <a:lnSpc>
                <a:spcPct val="150000"/>
              </a:lnSpc>
              <a:buFont typeface="Arial" pitchFamily="34" charset="0"/>
              <a:buChar char="•"/>
            </a:pPr>
            <a:r>
              <a:rPr lang="lv-LV" sz="1800" dirty="0">
                <a:solidFill>
                  <a:schemeClr val="bg1"/>
                </a:solidFill>
                <a:latin typeface="Montserrat" panose="020B0604020202020204" charset="-70"/>
              </a:rPr>
              <a:t> M</a:t>
            </a:r>
            <a:r>
              <a:rPr lang="en-US" sz="1800" dirty="0" err="1">
                <a:solidFill>
                  <a:schemeClr val="bg1"/>
                </a:solidFill>
                <a:latin typeface="Montserrat" panose="020B0604020202020204" charset="-70"/>
              </a:rPr>
              <a:t>ain</a:t>
            </a:r>
            <a:r>
              <a:rPr lang="en-US" sz="1800" dirty="0">
                <a:solidFill>
                  <a:schemeClr val="accent1">
                    <a:lumMod val="60000"/>
                    <a:lumOff val="40000"/>
                  </a:schemeClr>
                </a:solidFill>
                <a:latin typeface="Montserrat" panose="020B0604020202020204" charset="-70"/>
              </a:rPr>
              <a:t> </a:t>
            </a:r>
            <a:r>
              <a:rPr lang="en-US" sz="1800" b="1" dirty="0">
                <a:solidFill>
                  <a:schemeClr val="accent1">
                    <a:lumMod val="60000"/>
                    <a:lumOff val="40000"/>
                  </a:schemeClr>
                </a:solidFill>
                <a:latin typeface="Montserrat" panose="020B0604020202020204" charset="-70"/>
              </a:rPr>
              <a:t>distribution center </a:t>
            </a:r>
            <a:r>
              <a:rPr lang="en-US" sz="1800" dirty="0">
                <a:solidFill>
                  <a:schemeClr val="bg1"/>
                </a:solidFill>
                <a:latin typeface="Montserrat" panose="020B0604020202020204" charset="-70"/>
              </a:rPr>
              <a:t>in Europe</a:t>
            </a:r>
            <a:endParaRPr lang="lv-LV" sz="1800" dirty="0">
              <a:solidFill>
                <a:schemeClr val="bg1"/>
              </a:solidFill>
              <a:latin typeface="Montserrat" panose="020B0604020202020204" charset="-70"/>
            </a:endParaRPr>
          </a:p>
          <a:p>
            <a:pPr>
              <a:lnSpc>
                <a:spcPct val="150000"/>
              </a:lnSpc>
              <a:buFont typeface="Arial" pitchFamily="34" charset="0"/>
              <a:buChar char="•"/>
            </a:pPr>
            <a:r>
              <a:rPr lang="lv-LV" sz="1800" dirty="0">
                <a:solidFill>
                  <a:schemeClr val="bg1"/>
                </a:solidFill>
                <a:latin typeface="Montserrat" panose="020B0604020202020204" charset="-70"/>
              </a:rPr>
              <a:t> </a:t>
            </a:r>
            <a:r>
              <a:rPr lang="lv-LV" sz="1800" b="1" dirty="0">
                <a:solidFill>
                  <a:schemeClr val="accent1">
                    <a:lumMod val="60000"/>
                    <a:lumOff val="40000"/>
                  </a:schemeClr>
                </a:solidFill>
                <a:latin typeface="Montserrat" panose="020B0604020202020204" charset="-70"/>
              </a:rPr>
              <a:t>W</a:t>
            </a:r>
            <a:r>
              <a:rPr lang="en-US" sz="1800" b="1" dirty="0" err="1">
                <a:solidFill>
                  <a:schemeClr val="accent1">
                    <a:lumMod val="60000"/>
                    <a:lumOff val="40000"/>
                  </a:schemeClr>
                </a:solidFill>
                <a:latin typeface="Montserrat" panose="020B0604020202020204" charset="-70"/>
              </a:rPr>
              <a:t>arehouse</a:t>
            </a:r>
            <a:r>
              <a:rPr lang="en-US" sz="1800" dirty="0">
                <a:solidFill>
                  <a:schemeClr val="bg1"/>
                </a:solidFill>
                <a:latin typeface="Montserrat" panose="020B0604020202020204" charset="-70"/>
              </a:rPr>
              <a:t> located in </a:t>
            </a:r>
            <a:r>
              <a:rPr lang="en-US" sz="1800" b="1" dirty="0">
                <a:solidFill>
                  <a:schemeClr val="accent1">
                    <a:lumMod val="60000"/>
                    <a:lumOff val="40000"/>
                  </a:schemeClr>
                </a:solidFill>
                <a:latin typeface="Montserrat" panose="020B0604020202020204" charset="-70"/>
              </a:rPr>
              <a:t>Riga/LATVIA</a:t>
            </a:r>
            <a:r>
              <a:rPr lang="en-US" sz="1800" dirty="0">
                <a:solidFill>
                  <a:schemeClr val="bg1"/>
                </a:solidFill>
                <a:latin typeface="Montserrat" panose="020B0604020202020204" charset="-70"/>
              </a:rPr>
              <a:t>.</a:t>
            </a:r>
            <a:endParaRPr lang="lv-LV" sz="1800" dirty="0">
              <a:solidFill>
                <a:schemeClr val="bg1"/>
              </a:solidFill>
              <a:latin typeface="Montserrat" panose="020B0604020202020204" charset="-70"/>
            </a:endParaRPr>
          </a:p>
          <a:p>
            <a:pPr>
              <a:lnSpc>
                <a:spcPct val="150000"/>
              </a:lnSpc>
              <a:buFont typeface="Arial" pitchFamily="34" charset="0"/>
              <a:buChar char="•"/>
            </a:pPr>
            <a:r>
              <a:rPr lang="en-US" sz="1800" dirty="0">
                <a:solidFill>
                  <a:schemeClr val="bg1"/>
                </a:solidFill>
                <a:latin typeface="Montserrat" charset="0"/>
              </a:rPr>
              <a:t> More than </a:t>
            </a:r>
            <a:r>
              <a:rPr lang="lv-LV" sz="1800" b="1" dirty="0">
                <a:solidFill>
                  <a:schemeClr val="accent1">
                    <a:lumMod val="60000"/>
                    <a:lumOff val="40000"/>
                  </a:schemeClr>
                </a:solidFill>
                <a:latin typeface="Montserrat" charset="0"/>
              </a:rPr>
              <a:t>6</a:t>
            </a:r>
            <a:r>
              <a:rPr lang="en-US" sz="1800" b="1" dirty="0">
                <a:solidFill>
                  <a:schemeClr val="accent1">
                    <a:lumMod val="60000"/>
                    <a:lumOff val="40000"/>
                  </a:schemeClr>
                </a:solidFill>
                <a:latin typeface="Montserrat" charset="0"/>
              </a:rPr>
              <a:t> years</a:t>
            </a:r>
            <a:r>
              <a:rPr lang="en-US" sz="1800" dirty="0">
                <a:solidFill>
                  <a:schemeClr val="accent1">
                    <a:lumMod val="60000"/>
                    <a:lumOff val="40000"/>
                  </a:schemeClr>
                </a:solidFill>
                <a:latin typeface="Montserrat" charset="0"/>
              </a:rPr>
              <a:t> </a:t>
            </a:r>
            <a:r>
              <a:rPr lang="en-US" sz="1800" dirty="0">
                <a:solidFill>
                  <a:schemeClr val="bg1"/>
                </a:solidFill>
                <a:latin typeface="Montserrat" charset="0"/>
              </a:rPr>
              <a:t>in business</a:t>
            </a:r>
            <a:endParaRPr lang="lv-LV" sz="1800" dirty="0">
              <a:solidFill>
                <a:schemeClr val="bg1"/>
              </a:solidFill>
              <a:latin typeface="Montserrat" charset="0"/>
            </a:endParaRPr>
          </a:p>
          <a:p>
            <a:pPr>
              <a:lnSpc>
                <a:spcPct val="150000"/>
              </a:lnSpc>
              <a:buFont typeface="Arial" pitchFamily="34" charset="0"/>
              <a:buChar char="•"/>
            </a:pPr>
            <a:r>
              <a:rPr lang="lv-LV" sz="1800" dirty="0">
                <a:solidFill>
                  <a:schemeClr val="bg1"/>
                </a:solidFill>
                <a:latin typeface="Montserrat" charset="0"/>
              </a:rPr>
              <a:t> </a:t>
            </a:r>
            <a:r>
              <a:rPr lang="en-US" sz="1800" dirty="0">
                <a:solidFill>
                  <a:schemeClr val="bg1"/>
                </a:solidFill>
                <a:latin typeface="Montserrat" charset="0"/>
              </a:rPr>
              <a:t>More than </a:t>
            </a:r>
            <a:r>
              <a:rPr lang="lv-LV" sz="1800" b="1" dirty="0">
                <a:solidFill>
                  <a:schemeClr val="accent1">
                    <a:lumMod val="60000"/>
                    <a:lumOff val="40000"/>
                  </a:schemeClr>
                </a:solidFill>
                <a:latin typeface="Montserrat" charset="0"/>
              </a:rPr>
              <a:t>500 </a:t>
            </a:r>
            <a:r>
              <a:rPr lang="en-US" sz="1800" b="1" dirty="0">
                <a:solidFill>
                  <a:schemeClr val="accent1">
                    <a:lumMod val="60000"/>
                    <a:lumOff val="40000"/>
                  </a:schemeClr>
                </a:solidFill>
                <a:latin typeface="Montserrat" charset="0"/>
              </a:rPr>
              <a:t>partners </a:t>
            </a:r>
            <a:r>
              <a:rPr lang="en-US" sz="1800" dirty="0">
                <a:solidFill>
                  <a:schemeClr val="bg1"/>
                </a:solidFill>
                <a:latin typeface="Montserrat" charset="0"/>
              </a:rPr>
              <a:t>in Europe</a:t>
            </a:r>
          </a:p>
          <a:p>
            <a:endParaRPr lang="en-US" sz="2000" dirty="0">
              <a:solidFill>
                <a:srgbClr val="E8860D"/>
              </a:solidFill>
              <a:latin typeface="Montserrat" charset="0"/>
            </a:endParaRPr>
          </a:p>
        </p:txBody>
      </p:sp>
    </p:spTree>
    <p:extLst>
      <p:ext uri="{BB962C8B-B14F-4D97-AF65-F5344CB8AC3E}">
        <p14:creationId xmlns:p14="http://schemas.microsoft.com/office/powerpoint/2010/main" val="98405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madeus\Downloads\1505123720749.png"/>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a:off x="228600" y="625783"/>
            <a:ext cx="8534400" cy="4517717"/>
          </a:xfrm>
          <a:prstGeom prst="rect">
            <a:avLst/>
          </a:prstGeom>
          <a:noFill/>
        </p:spPr>
      </p:pic>
      <p:sp>
        <p:nvSpPr>
          <p:cNvPr id="4" name="TextBox 3"/>
          <p:cNvSpPr txBox="1"/>
          <p:nvPr/>
        </p:nvSpPr>
        <p:spPr>
          <a:xfrm>
            <a:off x="76200" y="57150"/>
            <a:ext cx="9067800" cy="769441"/>
          </a:xfrm>
          <a:prstGeom prst="rect">
            <a:avLst/>
          </a:prstGeom>
          <a:noFill/>
        </p:spPr>
        <p:txBody>
          <a:bodyPr wrap="square" rtlCol="0">
            <a:spAutoFit/>
          </a:bodyPr>
          <a:lstStyle/>
          <a:p>
            <a:pPr algn="ctr"/>
            <a:r>
              <a:rPr lang="lv-LV" sz="4400" b="1" dirty="0">
                <a:solidFill>
                  <a:schemeClr val="accent1">
                    <a:lumMod val="60000"/>
                    <a:lumOff val="40000"/>
                  </a:schemeClr>
                </a:solidFill>
                <a:latin typeface="Montserrat" charset="0"/>
                <a:cs typeface="Mongolian Baiti" pitchFamily="66" charset="0"/>
              </a:rPr>
              <a:t>PARTNERS</a:t>
            </a:r>
            <a:r>
              <a:rPr lang="lv-LV" sz="4400" b="1" dirty="0">
                <a:solidFill>
                  <a:schemeClr val="bg1"/>
                </a:solidFill>
                <a:latin typeface="Montserrat" charset="0"/>
                <a:cs typeface="Mongolian Baiti" pitchFamily="66" charset="0"/>
              </a:rPr>
              <a:t> </a:t>
            </a:r>
            <a:r>
              <a:rPr lang="en-US" sz="4400" b="1" dirty="0">
                <a:solidFill>
                  <a:schemeClr val="bg1"/>
                </a:solidFill>
                <a:latin typeface="Montserrat" charset="0"/>
                <a:cs typeface="Mongolian Baiti" pitchFamily="66" charset="0"/>
              </a:rPr>
              <a:t>WORLD</a:t>
            </a:r>
            <a:r>
              <a:rPr lang="en-US" sz="4400" b="1" dirty="0">
                <a:solidFill>
                  <a:schemeClr val="accent1">
                    <a:lumMod val="60000"/>
                    <a:lumOff val="40000"/>
                  </a:schemeClr>
                </a:solidFill>
                <a:latin typeface="Montserrat" charset="0"/>
                <a:cs typeface="Mongolian Baiti" pitchFamily="66" charset="0"/>
              </a:rPr>
              <a:t>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p:cNvSpPr>
            <a:spLocks noGrp="1"/>
          </p:cNvSpPr>
          <p:nvPr>
            <p:ph type="title"/>
          </p:nvPr>
        </p:nvSpPr>
        <p:spPr>
          <a:xfrm>
            <a:off x="457200" y="209550"/>
            <a:ext cx="8229600" cy="1148700"/>
          </a:xfrm>
        </p:spPr>
        <p:txBody>
          <a:body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AIR HEATER </a:t>
            </a:r>
            <a:r>
              <a:rPr lang="lv-LV" sz="2000" b="1" dirty="0">
                <a:solidFill>
                  <a:srgbClr val="FFC000"/>
                </a:solidFill>
              </a:rPr>
              <a:t>PLANAR 2D, 12 </a:t>
            </a:r>
            <a:r>
              <a:rPr lang="lv-LV" sz="2000" b="1" dirty="0" err="1">
                <a:solidFill>
                  <a:srgbClr val="FFC000"/>
                </a:solidFill>
              </a:rPr>
              <a:t>or</a:t>
            </a:r>
            <a:r>
              <a:rPr lang="lv-LV" sz="2000" b="1" dirty="0">
                <a:solidFill>
                  <a:srgbClr val="FFC000"/>
                </a:solidFill>
              </a:rPr>
              <a:t> 24V 2kW (DIESEL)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pic>
        <p:nvPicPr>
          <p:cNvPr id="7" name="Attēls 6">
            <a:extLst>
              <a:ext uri="{FF2B5EF4-FFF2-40B4-BE49-F238E27FC236}">
                <a16:creationId xmlns="" xmlns:a16="http://schemas.microsoft.com/office/drawing/2014/main" id="{CE715848-63EA-44AB-9375-5B5B0E03A96B}"/>
              </a:ext>
            </a:extLst>
          </p:cNvPr>
          <p:cNvPicPr>
            <a:picLocks noChangeAspect="1"/>
          </p:cNvPicPr>
          <p:nvPr/>
        </p:nvPicPr>
        <p:blipFill rotWithShape="1">
          <a:blip r:embed="rId2"/>
          <a:srcRect l="10979" r="6763"/>
          <a:stretch/>
        </p:blipFill>
        <p:spPr>
          <a:xfrm>
            <a:off x="321041" y="1733550"/>
            <a:ext cx="3869959" cy="3124200"/>
          </a:xfrm>
          <a:prstGeom prst="rect">
            <a:avLst/>
          </a:prstGeom>
        </p:spPr>
      </p:pic>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338047" cy="2523768"/>
          </a:xfrm>
          <a:prstGeom prst="rect">
            <a:avLst/>
          </a:prstGeom>
          <a:noFill/>
        </p:spPr>
        <p:txBody>
          <a:bodyPr wrap="none" rtlCol="0">
            <a:spAutoFit/>
          </a:bodyPr>
          <a:lstStyle/>
          <a:p>
            <a:r>
              <a:rPr lang="en-US" sz="1200" b="1" dirty="0">
                <a:solidFill>
                  <a:schemeClr val="tx1"/>
                </a:solidFill>
                <a:latin typeface="Montserrat" panose="020B0604020202020204" charset="-70"/>
              </a:rPr>
              <a:t>Heat power (min/max): </a:t>
            </a:r>
            <a:r>
              <a:rPr lang="en-US" sz="1200" dirty="0">
                <a:solidFill>
                  <a:schemeClr val="tx1"/>
                </a:solidFill>
                <a:latin typeface="Montserrat" panose="020B0604020202020204" charset="-70"/>
              </a:rPr>
              <a:t>0,8 - 2 kW</a:t>
            </a:r>
          </a:p>
          <a:p>
            <a:r>
              <a:rPr lang="en-US" sz="1200" b="1" dirty="0">
                <a:solidFill>
                  <a:schemeClr val="tx1"/>
                </a:solidFill>
                <a:latin typeface="Montserrat" panose="020B0604020202020204" charset="-70"/>
              </a:rPr>
              <a:t>Heated air volume, m3/h:  </a:t>
            </a:r>
            <a:r>
              <a:rPr lang="en-US" sz="1200" dirty="0">
                <a:solidFill>
                  <a:schemeClr val="tx1"/>
                </a:solidFill>
                <a:latin typeface="Montserrat" panose="020B0604020202020204" charset="-70"/>
              </a:rPr>
              <a:t>75</a:t>
            </a:r>
            <a:r>
              <a:rPr lang="en-US" sz="1200" b="1" dirty="0">
                <a:solidFill>
                  <a:schemeClr val="tx1"/>
                </a:solidFill>
                <a:latin typeface="Montserrat" panose="020B0604020202020204" charset="-70"/>
              </a:rPr>
              <a:t> </a:t>
            </a:r>
            <a:endParaRPr lang="lv-LV" sz="1200" b="1" dirty="0">
              <a:solidFill>
                <a:schemeClr val="tx1"/>
              </a:solidFill>
              <a:latin typeface="Montserrat" panose="020B0604020202020204" charset="-70"/>
            </a:endParaRPr>
          </a:p>
          <a:p>
            <a:endParaRPr lang="lv-LV" sz="1200" b="1"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en-US" sz="1200" dirty="0">
                <a:solidFill>
                  <a:schemeClr val="tx1"/>
                </a:solidFill>
                <a:latin typeface="Montserrat" panose="020B0604020202020204" charset="-70"/>
              </a:rPr>
              <a:t>Any kind of means of land transport </a:t>
            </a:r>
          </a:p>
          <a:p>
            <a:pPr marL="285750" indent="-285750">
              <a:buFont typeface="Arial" panose="020B0604020202020204" pitchFamily="34" charset="0"/>
              <a:buChar char="•"/>
            </a:pPr>
            <a:r>
              <a:rPr lang="en-US" sz="1200" dirty="0">
                <a:solidFill>
                  <a:schemeClr val="tx1"/>
                </a:solidFill>
                <a:latin typeface="Montserrat" panose="020B0604020202020204" charset="-70"/>
              </a:rPr>
              <a:t>low truck cabins</a:t>
            </a:r>
            <a:endParaRPr lang="lv-LV" sz="1200" dirty="0">
              <a:solidFill>
                <a:schemeClr val="tx1"/>
              </a:solidFill>
              <a:latin typeface="Montserrat" panose="020B0604020202020204" charset="-70"/>
            </a:endParaRPr>
          </a:p>
          <a:p>
            <a:pPr marL="285750" indent="-285750">
              <a:buFont typeface="Arial" panose="020B0604020202020204" pitchFamily="34" charset="0"/>
              <a:buChar char="•"/>
            </a:pPr>
            <a:r>
              <a:rPr lang="en-US" sz="1200" dirty="0">
                <a:solidFill>
                  <a:schemeClr val="tx1"/>
                </a:solidFill>
                <a:latin typeface="Montserrat" panose="020B0604020202020204" charset="-70"/>
              </a:rPr>
              <a:t>commercial vehicle cabins or cargo compartments</a:t>
            </a:r>
            <a:endParaRPr lang="lv-LV" sz="1200" dirty="0">
              <a:solidFill>
                <a:schemeClr val="tx1"/>
              </a:solidFill>
              <a:latin typeface="Montserrat" panose="020B0604020202020204" charset="-70"/>
            </a:endParaRPr>
          </a:p>
          <a:p>
            <a:pPr marL="285750" indent="-285750">
              <a:buFont typeface="Arial" panose="020B0604020202020204" pitchFamily="34" charset="0"/>
              <a:buChar char="•"/>
            </a:pPr>
            <a:r>
              <a:rPr lang="lv-LV" sz="1200" dirty="0">
                <a:solidFill>
                  <a:schemeClr val="tx1"/>
                </a:solidFill>
                <a:latin typeface="Montserrat" panose="020B0604020202020204" charset="-70"/>
              </a:rPr>
              <a:t>s</a:t>
            </a:r>
            <a:r>
              <a:rPr lang="en-US" sz="1200" dirty="0">
                <a:solidFill>
                  <a:schemeClr val="tx1"/>
                </a:solidFill>
                <a:latin typeface="Montserrat" panose="020B0604020202020204" charset="-70"/>
              </a:rPr>
              <a:t>mall campers</a:t>
            </a:r>
          </a:p>
          <a:p>
            <a:r>
              <a:rPr lang="en-US" sz="1200" dirty="0">
                <a:solidFill>
                  <a:schemeClr val="tx1"/>
                </a:solidFill>
                <a:latin typeface="Montserrat" panose="020B0604020202020204" charset="-70"/>
              </a:rPr>
              <a:t>Boats (up to 33 feet/10 m long) </a:t>
            </a:r>
          </a:p>
          <a:p>
            <a:r>
              <a:rPr lang="en-US" sz="1200" dirty="0">
                <a:solidFill>
                  <a:schemeClr val="tx1"/>
                </a:solidFill>
                <a:latin typeface="Montserrat" panose="020B0604020202020204" charset="-70"/>
              </a:rPr>
              <a:t>Premises</a:t>
            </a:r>
            <a:r>
              <a:rPr lang="lv-LV" sz="1200" dirty="0">
                <a:solidFill>
                  <a:schemeClr val="tx1"/>
                </a:solidFill>
                <a:latin typeface="Montserrat" panose="020B0604020202020204" charset="-70"/>
              </a:rPr>
              <a:t>:</a:t>
            </a:r>
            <a:endParaRPr lang="en-US" sz="1200" dirty="0">
              <a:solidFill>
                <a:schemeClr val="tx1"/>
              </a:solidFill>
              <a:latin typeface="Montserrat" panose="020B0604020202020204" charset="-70"/>
            </a:endParaRPr>
          </a:p>
          <a:p>
            <a:pPr marL="285750" indent="-285750">
              <a:buFont typeface="Arial" panose="020B0604020202020204" pitchFamily="34" charset="0"/>
              <a:buChar char="•"/>
            </a:pPr>
            <a:r>
              <a:rPr lang="en-US" sz="1200" dirty="0">
                <a:solidFill>
                  <a:schemeClr val="tx1"/>
                </a:solidFill>
                <a:latin typeface="Montserrat" panose="020B0604020202020204" charset="-70"/>
              </a:rPr>
              <a:t>Small greenhouses</a:t>
            </a:r>
          </a:p>
          <a:p>
            <a:pPr marL="285750" indent="-285750">
              <a:buFont typeface="Arial" panose="020B0604020202020204" pitchFamily="34" charset="0"/>
              <a:buChar char="•"/>
            </a:pPr>
            <a:r>
              <a:rPr lang="en-US" sz="1200" dirty="0">
                <a:solidFill>
                  <a:schemeClr val="tx1"/>
                </a:solidFill>
                <a:latin typeface="Montserrat" panose="020B0604020202020204" charset="-70"/>
              </a:rPr>
              <a:t>Small mountain houses</a:t>
            </a:r>
          </a:p>
          <a:p>
            <a:endParaRPr lang="ru-RU" dirty="0">
              <a:solidFill>
                <a:schemeClr val="bg1"/>
              </a:solidFill>
            </a:endParaRPr>
          </a:p>
        </p:txBody>
      </p:sp>
    </p:spTree>
    <p:extLst>
      <p:ext uri="{BB962C8B-B14F-4D97-AF65-F5344CB8AC3E}">
        <p14:creationId xmlns:p14="http://schemas.microsoft.com/office/powerpoint/2010/main" val="2695332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330032" cy="2708434"/>
          </a:xfrm>
          <a:prstGeom prst="rect">
            <a:avLst/>
          </a:prstGeom>
          <a:noFill/>
        </p:spPr>
        <p:txBody>
          <a:bodyPr wrap="none" rtlCol="0">
            <a:spAutoFit/>
          </a:bodyPr>
          <a:lstStyle/>
          <a:p>
            <a:r>
              <a:rPr lang="en-US" sz="1200" b="1" dirty="0">
                <a:solidFill>
                  <a:schemeClr val="tx1"/>
                </a:solidFill>
                <a:latin typeface="Montserrat" panose="020B0604020202020204" charset="-70"/>
              </a:rPr>
              <a:t>Heat power (min/max): </a:t>
            </a:r>
            <a:r>
              <a:rPr lang="en-US" sz="1200" dirty="0">
                <a:solidFill>
                  <a:schemeClr val="tx1"/>
                </a:solidFill>
                <a:latin typeface="Montserrat" panose="020B0604020202020204" charset="-70"/>
              </a:rPr>
              <a:t>1 - 4 kW</a:t>
            </a:r>
          </a:p>
          <a:p>
            <a:r>
              <a:rPr lang="en-US" sz="1200" b="1" dirty="0">
                <a:solidFill>
                  <a:schemeClr val="tx1"/>
                </a:solidFill>
                <a:latin typeface="Montserrat" panose="020B0604020202020204" charset="-70"/>
              </a:rPr>
              <a:t>Heated air volume, m3/h:  </a:t>
            </a:r>
            <a:r>
              <a:rPr lang="en-US" sz="1200" dirty="0">
                <a:solidFill>
                  <a:schemeClr val="tx1"/>
                </a:solidFill>
                <a:latin typeface="Montserrat" panose="020B0604020202020204" charset="-70"/>
              </a:rPr>
              <a:t>120 </a:t>
            </a:r>
          </a:p>
          <a:p>
            <a:endParaRPr lang="lv-LV" sz="1200"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en-US" sz="1200" dirty="0">
                <a:solidFill>
                  <a:schemeClr val="tx1"/>
                </a:solidFill>
                <a:latin typeface="Montserrat" panose="020B0604020202020204" charset="-70"/>
              </a:rPr>
              <a:t>Any kind of means of land transport </a:t>
            </a:r>
          </a:p>
          <a:p>
            <a:pPr marL="171450" indent="-171450">
              <a:buFont typeface="Arial" panose="020B0604020202020204" pitchFamily="34" charset="0"/>
              <a:buChar char="•"/>
            </a:pPr>
            <a:r>
              <a:rPr lang="en-US" sz="1200" dirty="0">
                <a:solidFill>
                  <a:schemeClr val="tx1"/>
                </a:solidFill>
                <a:latin typeface="Montserrat" panose="020B0604020202020204" charset="-70"/>
              </a:rPr>
              <a:t>Middle and high size truck cabins, </a:t>
            </a:r>
          </a:p>
          <a:p>
            <a:pPr marL="171450" indent="-171450">
              <a:buFont typeface="Arial" panose="020B0604020202020204" pitchFamily="34" charset="0"/>
              <a:buChar char="•"/>
            </a:pPr>
            <a:r>
              <a:rPr lang="lv-LV" sz="1200" dirty="0">
                <a:solidFill>
                  <a:schemeClr val="tx1"/>
                </a:solidFill>
                <a:latin typeface="Montserrat" panose="020B0604020202020204" charset="-70"/>
              </a:rPr>
              <a:t>C</a:t>
            </a:r>
            <a:r>
              <a:rPr lang="en-US" sz="1200" dirty="0" err="1">
                <a:solidFill>
                  <a:schemeClr val="tx1"/>
                </a:solidFill>
                <a:latin typeface="Montserrat" panose="020B0604020202020204" charset="-70"/>
              </a:rPr>
              <a:t>ommercial</a:t>
            </a:r>
            <a:r>
              <a:rPr lang="en-US" sz="1200" dirty="0">
                <a:solidFill>
                  <a:schemeClr val="tx1"/>
                </a:solidFill>
                <a:latin typeface="Montserrat" panose="020B0604020202020204" charset="-70"/>
              </a:rPr>
              <a:t> vehicle cabins or cargo compartments</a:t>
            </a:r>
          </a:p>
          <a:p>
            <a:pPr marL="171450" indent="-171450">
              <a:buFont typeface="Arial" panose="020B0604020202020204" pitchFamily="34" charset="0"/>
              <a:buChar char="•"/>
            </a:pPr>
            <a:r>
              <a:rPr lang="en-US" sz="1200" dirty="0">
                <a:solidFill>
                  <a:schemeClr val="tx1"/>
                </a:solidFill>
                <a:latin typeface="Montserrat" panose="020B0604020202020204" charset="-70"/>
              </a:rPr>
              <a:t>Campers</a:t>
            </a:r>
          </a:p>
          <a:p>
            <a:r>
              <a:rPr lang="en-US" sz="1200" dirty="0">
                <a:solidFill>
                  <a:schemeClr val="tx1"/>
                </a:solidFill>
                <a:latin typeface="Montserrat" panose="020B0604020202020204" charset="-70"/>
              </a:rPr>
              <a:t>Boats (up to 48 feet/15 m long) </a:t>
            </a:r>
          </a:p>
          <a:p>
            <a:r>
              <a:rPr lang="en-US" sz="1200" dirty="0">
                <a:solidFill>
                  <a:schemeClr val="tx1"/>
                </a:solidFill>
                <a:latin typeface="Montserrat" panose="020B0604020202020204" charset="-70"/>
              </a:rPr>
              <a:t>Premises:</a:t>
            </a:r>
          </a:p>
          <a:p>
            <a:pPr marL="171450" indent="-171450">
              <a:buFont typeface="Arial" panose="020B0604020202020204" pitchFamily="34" charset="0"/>
              <a:buChar char="•"/>
            </a:pPr>
            <a:r>
              <a:rPr lang="en-US" sz="1200" dirty="0">
                <a:solidFill>
                  <a:schemeClr val="tx1"/>
                </a:solidFill>
                <a:latin typeface="Montserrat" panose="020B0604020202020204" charset="-70"/>
              </a:rPr>
              <a:t>Garages </a:t>
            </a:r>
          </a:p>
          <a:p>
            <a:pPr marL="171450" indent="-171450">
              <a:buFont typeface="Arial" panose="020B0604020202020204" pitchFamily="34" charset="0"/>
              <a:buChar char="•"/>
            </a:pPr>
            <a:r>
              <a:rPr lang="en-US" sz="1200" dirty="0">
                <a:solidFill>
                  <a:schemeClr val="tx1"/>
                </a:solidFill>
                <a:latin typeface="Montserrat" panose="020B0604020202020204" charset="-70"/>
              </a:rPr>
              <a:t>Mountain houses</a:t>
            </a:r>
          </a:p>
          <a:p>
            <a:pPr marL="171450" indent="-171450">
              <a:buFont typeface="Arial" panose="020B0604020202020204" pitchFamily="34" charset="0"/>
              <a:buChar char="•"/>
            </a:pPr>
            <a:r>
              <a:rPr lang="en-US" sz="1200" dirty="0">
                <a:solidFill>
                  <a:schemeClr val="tx1"/>
                </a:solidFill>
                <a:latin typeface="Montserrat" panose="020B0604020202020204" charset="-70"/>
              </a:rPr>
              <a:t>Converted shipping containers</a:t>
            </a:r>
          </a:p>
          <a:p>
            <a:endParaRPr lang="ru-RU" dirty="0">
              <a:solidFill>
                <a:schemeClr val="bg1"/>
              </a:solidFill>
            </a:endParaRPr>
          </a:p>
        </p:txBody>
      </p:sp>
      <p:pic>
        <p:nvPicPr>
          <p:cNvPr id="4" name="Attēls 3">
            <a:extLst>
              <a:ext uri="{FF2B5EF4-FFF2-40B4-BE49-F238E27FC236}">
                <a16:creationId xmlns="" xmlns:a16="http://schemas.microsoft.com/office/drawing/2014/main" id="{12C87835-67E4-4CDD-BC4C-E523D7069879}"/>
              </a:ext>
            </a:extLst>
          </p:cNvPr>
          <p:cNvPicPr>
            <a:picLocks noChangeAspect="1"/>
          </p:cNvPicPr>
          <p:nvPr/>
        </p:nvPicPr>
        <p:blipFill>
          <a:blip r:embed="rId2"/>
          <a:stretch>
            <a:fillRect/>
          </a:stretch>
        </p:blipFill>
        <p:spPr>
          <a:xfrm>
            <a:off x="76200" y="1859582"/>
            <a:ext cx="4345661" cy="2885790"/>
          </a:xfrm>
          <a:prstGeom prst="rect">
            <a:avLst/>
          </a:prstGeom>
        </p:spPr>
      </p:pic>
      <p:sp>
        <p:nvSpPr>
          <p:cNvPr id="11" name="Title 1">
            <a:extLst>
              <a:ext uri="{FF2B5EF4-FFF2-40B4-BE49-F238E27FC236}">
                <a16:creationId xmlns="" xmlns:a16="http://schemas.microsoft.com/office/drawing/2014/main" id="{E61FCDD8-0212-4A40-897A-043256E864CE}"/>
              </a:ext>
            </a:extLst>
          </p:cNvPr>
          <p:cNvSpPr txBox="1">
            <a:spLocks/>
          </p:cNvSpPr>
          <p:nvPr/>
        </p:nvSpPr>
        <p:spPr>
          <a:xfrm>
            <a:off x="457200" y="209550"/>
            <a:ext cx="8229600" cy="11487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8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AIR HEATER </a:t>
            </a:r>
            <a:r>
              <a:rPr lang="lv-LV" sz="2000" b="1" dirty="0">
                <a:solidFill>
                  <a:srgbClr val="FFC000"/>
                </a:solidFill>
              </a:rPr>
              <a:t>PLANAR 44D, 12 </a:t>
            </a:r>
            <a:r>
              <a:rPr lang="lv-LV" sz="2000" b="1" dirty="0" err="1">
                <a:solidFill>
                  <a:srgbClr val="FFC000"/>
                </a:solidFill>
              </a:rPr>
              <a:t>or</a:t>
            </a:r>
            <a:r>
              <a:rPr lang="lv-LV" sz="2000" b="1" dirty="0">
                <a:solidFill>
                  <a:srgbClr val="FFC000"/>
                </a:solidFill>
              </a:rPr>
              <a:t> 24V 4kW (DIESEL)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spTree>
    <p:extLst>
      <p:ext uri="{BB962C8B-B14F-4D97-AF65-F5344CB8AC3E}">
        <p14:creationId xmlns:p14="http://schemas.microsoft.com/office/powerpoint/2010/main" val="1723957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289957" cy="2677656"/>
          </a:xfrm>
          <a:prstGeom prst="rect">
            <a:avLst/>
          </a:prstGeom>
          <a:noFill/>
        </p:spPr>
        <p:txBody>
          <a:bodyPr wrap="none" rtlCol="0">
            <a:spAutoFit/>
          </a:bodyPr>
          <a:lstStyle/>
          <a:p>
            <a:r>
              <a:rPr lang="en-US" sz="1200" b="1" dirty="0">
                <a:solidFill>
                  <a:schemeClr val="tx1"/>
                </a:solidFill>
                <a:latin typeface="Montserrat" panose="020B0604020202020204" charset="-70"/>
              </a:rPr>
              <a:t>Heat power 12V(min/max): </a:t>
            </a:r>
            <a:r>
              <a:rPr lang="en-US" sz="1200" dirty="0">
                <a:solidFill>
                  <a:schemeClr val="tx1"/>
                </a:solidFill>
                <a:latin typeface="Montserrat" panose="020B0604020202020204" charset="-70"/>
              </a:rPr>
              <a:t>3.2- 6 kW</a:t>
            </a:r>
          </a:p>
          <a:p>
            <a:r>
              <a:rPr lang="en-US" sz="1200" b="1" dirty="0">
                <a:solidFill>
                  <a:schemeClr val="tx1"/>
                </a:solidFill>
                <a:latin typeface="Montserrat" panose="020B0604020202020204" charset="-70"/>
              </a:rPr>
              <a:t>Heat power 24V(min/max): </a:t>
            </a:r>
            <a:r>
              <a:rPr lang="en-US" sz="1200" dirty="0">
                <a:solidFill>
                  <a:schemeClr val="tx1"/>
                </a:solidFill>
                <a:latin typeface="Montserrat" panose="020B0604020202020204" charset="-70"/>
              </a:rPr>
              <a:t>3.2- 7.5 kW</a:t>
            </a:r>
          </a:p>
          <a:p>
            <a:r>
              <a:rPr lang="en-US" sz="1200" b="1" dirty="0">
                <a:solidFill>
                  <a:schemeClr val="tx1"/>
                </a:solidFill>
                <a:latin typeface="Montserrat" panose="020B0604020202020204" charset="-70"/>
              </a:rPr>
              <a:t>Heated air volume, m3/h: </a:t>
            </a:r>
            <a:r>
              <a:rPr lang="en-US" sz="1200" dirty="0">
                <a:solidFill>
                  <a:schemeClr val="tx1"/>
                </a:solidFill>
                <a:latin typeface="Montserrat" panose="020B0604020202020204" charset="-70"/>
              </a:rPr>
              <a:t>175 </a:t>
            </a:r>
            <a:endParaRPr lang="lv-LV" sz="1200" dirty="0">
              <a:solidFill>
                <a:schemeClr val="tx1"/>
              </a:solidFill>
              <a:latin typeface="Montserrat" panose="020B0604020202020204" charset="-70"/>
            </a:endParaRPr>
          </a:p>
          <a:p>
            <a:endParaRPr lang="lv-LV" sz="1200"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en-US" sz="1200" dirty="0">
                <a:solidFill>
                  <a:schemeClr val="tx1"/>
                </a:solidFill>
                <a:latin typeface="Montserrat" panose="020B0604020202020204" charset="-70"/>
              </a:rPr>
              <a:t>Any kind of means of land transport </a:t>
            </a:r>
          </a:p>
          <a:p>
            <a:pPr marL="171450" indent="-171450">
              <a:buFont typeface="Arial" panose="020B0604020202020204" pitchFamily="34" charset="0"/>
              <a:buChar char="•"/>
            </a:pPr>
            <a:r>
              <a:rPr lang="en-US" sz="1200" dirty="0">
                <a:solidFill>
                  <a:schemeClr val="tx1"/>
                </a:solidFill>
                <a:latin typeface="Montserrat" panose="020B0604020202020204" charset="-70"/>
              </a:rPr>
              <a:t>Truck and commercial vehicle cargo compartments</a:t>
            </a:r>
          </a:p>
          <a:p>
            <a:pPr marL="171450" indent="-171450">
              <a:buFont typeface="Arial" panose="020B0604020202020204" pitchFamily="34" charset="0"/>
              <a:buChar char="•"/>
            </a:pPr>
            <a:r>
              <a:rPr lang="en-US" sz="1200" dirty="0">
                <a:solidFill>
                  <a:schemeClr val="tx1"/>
                </a:solidFill>
                <a:latin typeface="Montserrat" panose="020B0604020202020204" charset="-70"/>
              </a:rPr>
              <a:t>Busses</a:t>
            </a:r>
          </a:p>
          <a:p>
            <a:pPr marL="171450" indent="-171450">
              <a:buFont typeface="Arial" panose="020B0604020202020204" pitchFamily="34" charset="0"/>
              <a:buChar char="•"/>
            </a:pPr>
            <a:r>
              <a:rPr lang="en-US" sz="1200" dirty="0">
                <a:solidFill>
                  <a:schemeClr val="tx1"/>
                </a:solidFill>
                <a:latin typeface="Montserrat" panose="020B0604020202020204" charset="-70"/>
              </a:rPr>
              <a:t>Small class specialty vehicles</a:t>
            </a:r>
          </a:p>
          <a:p>
            <a:r>
              <a:rPr lang="en-US" sz="1200" dirty="0">
                <a:solidFill>
                  <a:schemeClr val="tx1"/>
                </a:solidFill>
                <a:latin typeface="Montserrat" panose="020B0604020202020204" charset="-70"/>
              </a:rPr>
              <a:t>Boats (up to 48 feet/15 m long) </a:t>
            </a:r>
          </a:p>
          <a:p>
            <a:r>
              <a:rPr lang="en-US" sz="1200" dirty="0">
                <a:solidFill>
                  <a:schemeClr val="tx1"/>
                </a:solidFill>
                <a:latin typeface="Montserrat" panose="020B0604020202020204" charset="-70"/>
              </a:rPr>
              <a:t>Premises:</a:t>
            </a:r>
          </a:p>
          <a:p>
            <a:pPr marL="171450" indent="-171450">
              <a:buFont typeface="Arial" panose="020B0604020202020204" pitchFamily="34" charset="0"/>
              <a:buChar char="•"/>
            </a:pPr>
            <a:r>
              <a:rPr lang="en-US" sz="1200" dirty="0">
                <a:solidFill>
                  <a:schemeClr val="tx1"/>
                </a:solidFill>
                <a:latin typeface="Montserrat" panose="020B0604020202020204" charset="-70"/>
              </a:rPr>
              <a:t>Garages </a:t>
            </a:r>
          </a:p>
          <a:p>
            <a:pPr marL="171450" indent="-171450">
              <a:buFont typeface="Arial" panose="020B0604020202020204" pitchFamily="34" charset="0"/>
              <a:buChar char="•"/>
            </a:pPr>
            <a:r>
              <a:rPr lang="en-US" sz="1200" dirty="0">
                <a:solidFill>
                  <a:schemeClr val="tx1"/>
                </a:solidFill>
                <a:latin typeface="Montserrat" panose="020B0604020202020204" charset="-70"/>
              </a:rPr>
              <a:t>Mountain houses</a:t>
            </a:r>
          </a:p>
          <a:p>
            <a:pPr marL="171450" indent="-171450">
              <a:buFont typeface="Arial" panose="020B0604020202020204" pitchFamily="34" charset="0"/>
              <a:buChar char="•"/>
            </a:pPr>
            <a:r>
              <a:rPr lang="en-US" sz="1200" dirty="0">
                <a:solidFill>
                  <a:schemeClr val="tx1"/>
                </a:solidFill>
                <a:latin typeface="Montserrat" panose="020B0604020202020204" charset="-70"/>
              </a:rPr>
              <a:t>Converted shipping containers</a:t>
            </a:r>
            <a:endParaRPr lang="ru-RU" dirty="0">
              <a:solidFill>
                <a:schemeClr val="bg1"/>
              </a:solidFill>
            </a:endParaRPr>
          </a:p>
        </p:txBody>
      </p:sp>
      <p:pic>
        <p:nvPicPr>
          <p:cNvPr id="5" name="Attēls 4">
            <a:extLst>
              <a:ext uri="{FF2B5EF4-FFF2-40B4-BE49-F238E27FC236}">
                <a16:creationId xmlns="" xmlns:a16="http://schemas.microsoft.com/office/drawing/2014/main" id="{B0A68A2B-1FA5-4B7D-A2C9-5EDB7B447231}"/>
              </a:ext>
            </a:extLst>
          </p:cNvPr>
          <p:cNvPicPr>
            <a:picLocks noChangeAspect="1"/>
          </p:cNvPicPr>
          <p:nvPr/>
        </p:nvPicPr>
        <p:blipFill>
          <a:blip r:embed="rId2"/>
          <a:stretch>
            <a:fillRect/>
          </a:stretch>
        </p:blipFill>
        <p:spPr>
          <a:xfrm>
            <a:off x="90116" y="1850700"/>
            <a:ext cx="4331746" cy="2876550"/>
          </a:xfrm>
          <a:prstGeom prst="rect">
            <a:avLst/>
          </a:prstGeom>
        </p:spPr>
      </p:pic>
      <p:sp>
        <p:nvSpPr>
          <p:cNvPr id="11" name="Title 1">
            <a:extLst>
              <a:ext uri="{FF2B5EF4-FFF2-40B4-BE49-F238E27FC236}">
                <a16:creationId xmlns="" xmlns:a16="http://schemas.microsoft.com/office/drawing/2014/main" id="{675FFFF6-EF73-4FA6-B69D-47D0FA51B444}"/>
              </a:ext>
            </a:extLst>
          </p:cNvPr>
          <p:cNvSpPr txBox="1">
            <a:spLocks/>
          </p:cNvSpPr>
          <p:nvPr/>
        </p:nvSpPr>
        <p:spPr>
          <a:xfrm>
            <a:off x="457200" y="209550"/>
            <a:ext cx="8229600" cy="11487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8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AIR HEATER </a:t>
            </a:r>
            <a:r>
              <a:rPr lang="lv-LV" sz="2000" b="1" dirty="0">
                <a:solidFill>
                  <a:srgbClr val="FFC000"/>
                </a:solidFill>
              </a:rPr>
              <a:t>PLANAR 8DM, 12 </a:t>
            </a:r>
            <a:r>
              <a:rPr lang="lv-LV" sz="2000" b="1" dirty="0" err="1">
                <a:solidFill>
                  <a:srgbClr val="FFC000"/>
                </a:solidFill>
              </a:rPr>
              <a:t>or</a:t>
            </a:r>
            <a:r>
              <a:rPr lang="lv-LV" sz="2000" b="1" dirty="0">
                <a:solidFill>
                  <a:srgbClr val="FFC000"/>
                </a:solidFill>
              </a:rPr>
              <a:t> 24V 6kW (DIESEL)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spTree>
    <p:extLst>
      <p:ext uri="{BB962C8B-B14F-4D97-AF65-F5344CB8AC3E}">
        <p14:creationId xmlns:p14="http://schemas.microsoft.com/office/powerpoint/2010/main" val="225470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289957" cy="2492990"/>
          </a:xfrm>
          <a:prstGeom prst="rect">
            <a:avLst/>
          </a:prstGeom>
          <a:noFill/>
        </p:spPr>
        <p:txBody>
          <a:bodyPr wrap="none" rtlCol="0">
            <a:spAutoFit/>
          </a:bodyPr>
          <a:lstStyle/>
          <a:p>
            <a:r>
              <a:rPr lang="en-US" sz="1200" b="1" dirty="0">
                <a:solidFill>
                  <a:schemeClr val="tx1"/>
                </a:solidFill>
                <a:latin typeface="Montserrat" panose="020B0604020202020204" charset="-70"/>
              </a:rPr>
              <a:t>Heat power( min/ max): </a:t>
            </a:r>
            <a:r>
              <a:rPr lang="en-US" sz="1200" dirty="0">
                <a:solidFill>
                  <a:schemeClr val="tx1"/>
                </a:solidFill>
                <a:latin typeface="Montserrat" panose="020B0604020202020204" charset="-70"/>
              </a:rPr>
              <a:t>3.2 - 8 kW</a:t>
            </a:r>
          </a:p>
          <a:p>
            <a:r>
              <a:rPr lang="en-US" sz="1200" b="1" dirty="0">
                <a:solidFill>
                  <a:schemeClr val="tx1"/>
                </a:solidFill>
                <a:latin typeface="Montserrat" panose="020B0604020202020204" charset="-70"/>
              </a:rPr>
              <a:t>Heated air volume, m3/h: </a:t>
            </a:r>
            <a:r>
              <a:rPr lang="en-US" sz="1200" dirty="0">
                <a:solidFill>
                  <a:schemeClr val="tx1"/>
                </a:solidFill>
                <a:latin typeface="Montserrat" panose="020B0604020202020204" charset="-70"/>
              </a:rPr>
              <a:t>290 </a:t>
            </a:r>
          </a:p>
          <a:p>
            <a:endParaRPr lang="lv-LV" sz="1200"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en-US" sz="1200" dirty="0">
                <a:solidFill>
                  <a:schemeClr val="tx1"/>
                </a:solidFill>
                <a:latin typeface="Montserrat" panose="020B0604020202020204" charset="-70"/>
              </a:rPr>
              <a:t>Any kind of means of land transport </a:t>
            </a:r>
          </a:p>
          <a:p>
            <a:pPr marL="171450" indent="-171450">
              <a:buFont typeface="Arial" panose="020B0604020202020204" pitchFamily="34" charset="0"/>
              <a:buChar char="•"/>
            </a:pPr>
            <a:r>
              <a:rPr lang="en-US" sz="1200" dirty="0">
                <a:solidFill>
                  <a:schemeClr val="tx1"/>
                </a:solidFill>
                <a:latin typeface="Montserrat" panose="020B0604020202020204" charset="-70"/>
              </a:rPr>
              <a:t>Truck and commercial vehicle cargo compartments</a:t>
            </a:r>
          </a:p>
          <a:p>
            <a:pPr marL="171450" indent="-171450">
              <a:buFont typeface="Arial" panose="020B0604020202020204" pitchFamily="34" charset="0"/>
              <a:buChar char="•"/>
            </a:pPr>
            <a:r>
              <a:rPr lang="en-US" sz="1200" dirty="0">
                <a:solidFill>
                  <a:schemeClr val="tx1"/>
                </a:solidFill>
                <a:latin typeface="Montserrat" panose="020B0604020202020204" charset="-70"/>
              </a:rPr>
              <a:t>Busses</a:t>
            </a:r>
          </a:p>
          <a:p>
            <a:pPr marL="171450" indent="-171450">
              <a:buFont typeface="Arial" panose="020B0604020202020204" pitchFamily="34" charset="0"/>
              <a:buChar char="•"/>
            </a:pPr>
            <a:r>
              <a:rPr lang="en-US" sz="1200" dirty="0">
                <a:solidFill>
                  <a:schemeClr val="tx1"/>
                </a:solidFill>
                <a:latin typeface="Montserrat" panose="020B0604020202020204" charset="-70"/>
              </a:rPr>
              <a:t>Small class specialty vehicles</a:t>
            </a:r>
          </a:p>
          <a:p>
            <a:r>
              <a:rPr lang="en-US" sz="1200" dirty="0">
                <a:solidFill>
                  <a:schemeClr val="tx1"/>
                </a:solidFill>
                <a:latin typeface="Montserrat" panose="020B0604020202020204" charset="-70"/>
              </a:rPr>
              <a:t>Boats (up to 65 feet/20 m long) </a:t>
            </a:r>
          </a:p>
          <a:p>
            <a:r>
              <a:rPr lang="en-US" sz="1200" dirty="0">
                <a:solidFill>
                  <a:schemeClr val="tx1"/>
                </a:solidFill>
                <a:latin typeface="Montserrat" panose="020B0604020202020204" charset="-70"/>
              </a:rPr>
              <a:t>Premises:</a:t>
            </a:r>
          </a:p>
          <a:p>
            <a:pPr marL="171450" indent="-171450">
              <a:buFont typeface="Arial" panose="020B0604020202020204" pitchFamily="34" charset="0"/>
              <a:buChar char="•"/>
            </a:pPr>
            <a:r>
              <a:rPr lang="en-US" sz="1200" dirty="0">
                <a:solidFill>
                  <a:schemeClr val="tx1"/>
                </a:solidFill>
                <a:latin typeface="Montserrat" panose="020B0604020202020204" charset="-70"/>
              </a:rPr>
              <a:t>Small warehouses </a:t>
            </a:r>
          </a:p>
          <a:p>
            <a:pPr marL="171450" indent="-171450">
              <a:buFont typeface="Arial" panose="020B0604020202020204" pitchFamily="34" charset="0"/>
              <a:buChar char="•"/>
            </a:pPr>
            <a:r>
              <a:rPr lang="en-US" sz="1200" dirty="0">
                <a:solidFill>
                  <a:schemeClr val="tx1"/>
                </a:solidFill>
                <a:latin typeface="Montserrat" panose="020B0604020202020204" charset="-70"/>
              </a:rPr>
              <a:t>Mountain houses</a:t>
            </a:r>
          </a:p>
          <a:p>
            <a:pPr marL="171450" indent="-171450">
              <a:buFont typeface="Arial" panose="020B0604020202020204" pitchFamily="34" charset="0"/>
              <a:buChar char="•"/>
            </a:pPr>
            <a:r>
              <a:rPr lang="en-US" sz="1200" dirty="0">
                <a:solidFill>
                  <a:schemeClr val="tx1"/>
                </a:solidFill>
                <a:latin typeface="Montserrat" panose="020B0604020202020204" charset="-70"/>
              </a:rPr>
              <a:t>Converted shipping containers</a:t>
            </a:r>
            <a:endParaRPr lang="ru-RU" dirty="0">
              <a:solidFill>
                <a:schemeClr val="bg1"/>
              </a:solidFill>
            </a:endParaRPr>
          </a:p>
        </p:txBody>
      </p:sp>
      <p:sp>
        <p:nvSpPr>
          <p:cNvPr id="8" name="Title 1">
            <a:extLst>
              <a:ext uri="{FF2B5EF4-FFF2-40B4-BE49-F238E27FC236}">
                <a16:creationId xmlns="" xmlns:a16="http://schemas.microsoft.com/office/drawing/2014/main" id="{80ED48D4-AED6-4AA2-BF33-1D21022C1349}"/>
              </a:ext>
            </a:extLst>
          </p:cNvPr>
          <p:cNvSpPr txBox="1">
            <a:spLocks/>
          </p:cNvSpPr>
          <p:nvPr/>
        </p:nvSpPr>
        <p:spPr>
          <a:xfrm>
            <a:off x="457200" y="209550"/>
            <a:ext cx="8229600" cy="11487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8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AIR HEATER </a:t>
            </a:r>
            <a:r>
              <a:rPr lang="lv-LV" sz="2000" b="1" dirty="0">
                <a:solidFill>
                  <a:srgbClr val="FFC000"/>
                </a:solidFill>
              </a:rPr>
              <a:t>PLANAR 9D, 12 </a:t>
            </a:r>
            <a:r>
              <a:rPr lang="lv-LV" sz="2000" b="1" dirty="0" err="1">
                <a:solidFill>
                  <a:srgbClr val="FFC000"/>
                </a:solidFill>
              </a:rPr>
              <a:t>or</a:t>
            </a:r>
            <a:r>
              <a:rPr lang="lv-LV" sz="2000" b="1" dirty="0">
                <a:solidFill>
                  <a:srgbClr val="FFC000"/>
                </a:solidFill>
              </a:rPr>
              <a:t> 24V 8kW (DIESEL)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pic>
        <p:nvPicPr>
          <p:cNvPr id="7" name="Attēls 6">
            <a:extLst>
              <a:ext uri="{FF2B5EF4-FFF2-40B4-BE49-F238E27FC236}">
                <a16:creationId xmlns="" xmlns:a16="http://schemas.microsoft.com/office/drawing/2014/main" id="{057A5E73-BE30-4832-9BCB-3A204F18D9D6}"/>
              </a:ext>
            </a:extLst>
          </p:cNvPr>
          <p:cNvPicPr>
            <a:picLocks noChangeAspect="1"/>
          </p:cNvPicPr>
          <p:nvPr/>
        </p:nvPicPr>
        <p:blipFill>
          <a:blip r:embed="rId2"/>
          <a:stretch>
            <a:fillRect/>
          </a:stretch>
        </p:blipFill>
        <p:spPr>
          <a:xfrm>
            <a:off x="28353" y="1820053"/>
            <a:ext cx="4393509" cy="2928274"/>
          </a:xfrm>
          <a:prstGeom prst="rect">
            <a:avLst/>
          </a:prstGeom>
        </p:spPr>
      </p:pic>
    </p:spTree>
    <p:extLst>
      <p:ext uri="{BB962C8B-B14F-4D97-AF65-F5344CB8AC3E}">
        <p14:creationId xmlns:p14="http://schemas.microsoft.com/office/powerpoint/2010/main" val="428403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9">
            <a:extLst>
              <a:ext uri="{FF2B5EF4-FFF2-40B4-BE49-F238E27FC236}">
                <a16:creationId xmlns="" xmlns:a16="http://schemas.microsoft.com/office/drawing/2014/main" id="{D6527993-2126-4718-BC70-75788EB42FD2}"/>
              </a:ext>
            </a:extLst>
          </p:cNvPr>
          <p:cNvSpPr/>
          <p:nvPr/>
        </p:nvSpPr>
        <p:spPr>
          <a:xfrm>
            <a:off x="0" y="1222744"/>
            <a:ext cx="9144000" cy="392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 xmlns:a16="http://schemas.microsoft.com/office/drawing/2014/main" id="{0F7E41A7-A24B-4ED6-B905-F53200C3AABD}"/>
              </a:ext>
            </a:extLst>
          </p:cNvPr>
          <p:cNvSpPr txBox="1"/>
          <p:nvPr/>
        </p:nvSpPr>
        <p:spPr>
          <a:xfrm>
            <a:off x="4421862" y="1733550"/>
            <a:ext cx="4112538" cy="2308324"/>
          </a:xfrm>
          <a:prstGeom prst="rect">
            <a:avLst/>
          </a:prstGeom>
          <a:noFill/>
        </p:spPr>
        <p:txBody>
          <a:bodyPr wrap="square" rtlCol="0">
            <a:spAutoFit/>
          </a:bodyPr>
          <a:lstStyle/>
          <a:p>
            <a:r>
              <a:rPr lang="en-US" sz="1200" b="1" dirty="0">
                <a:solidFill>
                  <a:schemeClr val="tx1"/>
                </a:solidFill>
                <a:latin typeface="Montserrat" panose="020B0604020202020204" charset="-70"/>
              </a:rPr>
              <a:t>Heat power: </a:t>
            </a:r>
            <a:r>
              <a:rPr lang="en-US" sz="1200" dirty="0">
                <a:solidFill>
                  <a:schemeClr val="tx1"/>
                </a:solidFill>
                <a:latin typeface="Montserrat" panose="020B0604020202020204" charset="-70"/>
              </a:rPr>
              <a:t>5 kW</a:t>
            </a:r>
          </a:p>
          <a:p>
            <a:r>
              <a:rPr lang="en-US" sz="1200" b="1" dirty="0">
                <a:solidFill>
                  <a:schemeClr val="tx1"/>
                </a:solidFill>
                <a:latin typeface="Montserrat" panose="020B0604020202020204" charset="-70"/>
              </a:rPr>
              <a:t>Optimal coolant volume: </a:t>
            </a:r>
            <a:r>
              <a:rPr lang="en-US" sz="1200" dirty="0">
                <a:solidFill>
                  <a:schemeClr val="tx1"/>
                </a:solidFill>
                <a:latin typeface="Montserrat" panose="020B0604020202020204" charset="-70"/>
              </a:rPr>
              <a:t>10-12 Liters</a:t>
            </a:r>
          </a:p>
          <a:p>
            <a:endParaRPr lang="lv-LV" sz="1200" dirty="0">
              <a:solidFill>
                <a:schemeClr val="tx1"/>
              </a:solidFill>
              <a:latin typeface="Montserrat" panose="020B0604020202020204" charset="-70"/>
            </a:endParaRPr>
          </a:p>
          <a:p>
            <a:r>
              <a:rPr lang="lv-LV" sz="1200" b="1" dirty="0">
                <a:solidFill>
                  <a:schemeClr val="tx1"/>
                </a:solidFill>
                <a:latin typeface="Montserrat" panose="020B0604020202020204" charset="-70"/>
              </a:rPr>
              <a:t>FOR HEATING:</a:t>
            </a:r>
          </a:p>
          <a:p>
            <a:r>
              <a:rPr lang="en-US" sz="1200" dirty="0">
                <a:solidFill>
                  <a:schemeClr val="tx1"/>
                </a:solidFill>
                <a:latin typeface="Montserrat" panose="020B0604020202020204" charset="-70"/>
              </a:rPr>
              <a:t>Can be installed in commercial trucks, cars, motor-homes, heavy equipment, school buses</a:t>
            </a:r>
            <a:r>
              <a:rPr lang="lv-LV" sz="1200" dirty="0">
                <a:solidFill>
                  <a:schemeClr val="tx1"/>
                </a:solidFill>
                <a:latin typeface="Montserrat" panose="020B0604020202020204" charset="-70"/>
              </a:rPr>
              <a:t>, </a:t>
            </a:r>
            <a:r>
              <a:rPr lang="lv-LV" sz="1200" dirty="0" err="1">
                <a:solidFill>
                  <a:schemeClr val="tx1"/>
                </a:solidFill>
                <a:latin typeface="Montserrat" panose="020B0604020202020204" charset="-70"/>
              </a:rPr>
              <a:t>boats</a:t>
            </a:r>
            <a:r>
              <a:rPr lang="lv-LV" sz="1200" dirty="0">
                <a:solidFill>
                  <a:schemeClr val="tx1"/>
                </a:solidFill>
                <a:latin typeface="Montserrat" panose="020B0604020202020204" charset="-70"/>
              </a:rPr>
              <a:t> </a:t>
            </a:r>
            <a:r>
              <a:rPr lang="lv-LV" sz="1200" dirty="0" err="1">
                <a:solidFill>
                  <a:schemeClr val="tx1"/>
                </a:solidFill>
                <a:latin typeface="Montserrat" panose="020B0604020202020204" charset="-70"/>
              </a:rPr>
              <a:t>and</a:t>
            </a:r>
            <a:r>
              <a:rPr lang="lv-LV" sz="1200" dirty="0">
                <a:solidFill>
                  <a:schemeClr val="tx1"/>
                </a:solidFill>
                <a:latin typeface="Montserrat" panose="020B0604020202020204" charset="-70"/>
              </a:rPr>
              <a:t> </a:t>
            </a:r>
            <a:r>
              <a:rPr lang="lv-LV" sz="1200" dirty="0" err="1">
                <a:solidFill>
                  <a:schemeClr val="tx1"/>
                </a:solidFill>
                <a:latin typeface="Montserrat" panose="020B0604020202020204" charset="-70"/>
              </a:rPr>
              <a:t>yachts</a:t>
            </a:r>
            <a:r>
              <a:rPr lang="lv-LV" sz="1200" dirty="0">
                <a:solidFill>
                  <a:schemeClr val="tx1"/>
                </a:solidFill>
                <a:latin typeface="Montserrat" panose="020B0604020202020204" charset="-70"/>
              </a:rPr>
              <a:t>.</a:t>
            </a:r>
            <a:r>
              <a:rPr lang="en-US" sz="1200" dirty="0">
                <a:solidFill>
                  <a:schemeClr val="tx1"/>
                </a:solidFill>
                <a:latin typeface="Montserrat" panose="020B0604020202020204" charset="-70"/>
              </a:rPr>
              <a:t> Pre-start engine coolant heaters work independently from engine. They heat up engine coolant to provide easy start at low temperature. At the same time they supply hot air to passenger cabin/compartment keeping it warm and dry.</a:t>
            </a:r>
          </a:p>
          <a:p>
            <a:endParaRPr lang="lv-LV" sz="1200" b="1" dirty="0">
              <a:solidFill>
                <a:schemeClr val="tx1"/>
              </a:solidFill>
              <a:latin typeface="Montserrat" panose="020B0604020202020204" charset="-70"/>
            </a:endParaRPr>
          </a:p>
        </p:txBody>
      </p:sp>
      <p:sp>
        <p:nvSpPr>
          <p:cNvPr id="8" name="Title 1">
            <a:extLst>
              <a:ext uri="{FF2B5EF4-FFF2-40B4-BE49-F238E27FC236}">
                <a16:creationId xmlns="" xmlns:a16="http://schemas.microsoft.com/office/drawing/2014/main" id="{80ED48D4-AED6-4AA2-BF33-1D21022C1349}"/>
              </a:ext>
            </a:extLst>
          </p:cNvPr>
          <p:cNvSpPr txBox="1">
            <a:spLocks/>
          </p:cNvSpPr>
          <p:nvPr/>
        </p:nvSpPr>
        <p:spPr>
          <a:xfrm>
            <a:off x="457200" y="209550"/>
            <a:ext cx="8229600" cy="11487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ct val="100000"/>
              <a:buFont typeface="Montserrat"/>
              <a:buNone/>
              <a:defRPr sz="2800" b="0" i="0" u="none" strike="noStrike" cap="none">
                <a:solidFill>
                  <a:schemeClr val="lt1"/>
                </a:solidFill>
                <a:latin typeface="Montserrat"/>
                <a:ea typeface="Montserrat"/>
                <a:cs typeface="Montserrat"/>
                <a:sym typeface="Montserrat"/>
              </a:defRPr>
            </a:lvl1pPr>
            <a:lvl2pPr lvl="1">
              <a:spcBef>
                <a:spcPts val="0"/>
              </a:spcBef>
              <a:buClr>
                <a:schemeClr val="lt1"/>
              </a:buClr>
              <a:buSzPct val="100000"/>
              <a:buFont typeface="Montserrat"/>
              <a:buNone/>
              <a:defRPr sz="2800">
                <a:solidFill>
                  <a:schemeClr val="lt1"/>
                </a:solidFill>
                <a:latin typeface="Montserrat"/>
                <a:ea typeface="Montserrat"/>
                <a:cs typeface="Montserrat"/>
                <a:sym typeface="Montserrat"/>
              </a:defRPr>
            </a:lvl2pPr>
            <a:lvl3pPr lvl="2">
              <a:spcBef>
                <a:spcPts val="0"/>
              </a:spcBef>
              <a:buClr>
                <a:schemeClr val="lt1"/>
              </a:buClr>
              <a:buSzPct val="100000"/>
              <a:buFont typeface="Montserrat"/>
              <a:buNone/>
              <a:defRPr sz="2800">
                <a:solidFill>
                  <a:schemeClr val="lt1"/>
                </a:solidFill>
                <a:latin typeface="Montserrat"/>
                <a:ea typeface="Montserrat"/>
                <a:cs typeface="Montserrat"/>
                <a:sym typeface="Montserrat"/>
              </a:defRPr>
            </a:lvl3pPr>
            <a:lvl4pPr lvl="3">
              <a:spcBef>
                <a:spcPts val="0"/>
              </a:spcBef>
              <a:buClr>
                <a:schemeClr val="lt1"/>
              </a:buClr>
              <a:buSzPct val="100000"/>
              <a:buFont typeface="Montserrat"/>
              <a:buNone/>
              <a:defRPr sz="2800">
                <a:solidFill>
                  <a:schemeClr val="lt1"/>
                </a:solidFill>
                <a:latin typeface="Montserrat"/>
                <a:ea typeface="Montserrat"/>
                <a:cs typeface="Montserrat"/>
                <a:sym typeface="Montserrat"/>
              </a:defRPr>
            </a:lvl4pPr>
            <a:lvl5pPr lvl="4">
              <a:spcBef>
                <a:spcPts val="0"/>
              </a:spcBef>
              <a:buClr>
                <a:schemeClr val="lt1"/>
              </a:buClr>
              <a:buSzPct val="100000"/>
              <a:buFont typeface="Montserrat"/>
              <a:buNone/>
              <a:defRPr sz="2800">
                <a:solidFill>
                  <a:schemeClr val="lt1"/>
                </a:solidFill>
                <a:latin typeface="Montserrat"/>
                <a:ea typeface="Montserrat"/>
                <a:cs typeface="Montserrat"/>
                <a:sym typeface="Montserrat"/>
              </a:defRPr>
            </a:lvl5pPr>
            <a:lvl6pPr lvl="5">
              <a:spcBef>
                <a:spcPts val="0"/>
              </a:spcBef>
              <a:buClr>
                <a:schemeClr val="lt1"/>
              </a:buClr>
              <a:buSzPct val="100000"/>
              <a:buFont typeface="Montserrat"/>
              <a:buNone/>
              <a:defRPr sz="2800">
                <a:solidFill>
                  <a:schemeClr val="lt1"/>
                </a:solidFill>
                <a:latin typeface="Montserrat"/>
                <a:ea typeface="Montserrat"/>
                <a:cs typeface="Montserrat"/>
                <a:sym typeface="Montserrat"/>
              </a:defRPr>
            </a:lvl6pPr>
            <a:lvl7pPr lvl="6">
              <a:spcBef>
                <a:spcPts val="0"/>
              </a:spcBef>
              <a:buClr>
                <a:schemeClr val="lt1"/>
              </a:buClr>
              <a:buSzPct val="100000"/>
              <a:buFont typeface="Montserrat"/>
              <a:buNone/>
              <a:defRPr sz="2800">
                <a:solidFill>
                  <a:schemeClr val="lt1"/>
                </a:solidFill>
                <a:latin typeface="Montserrat"/>
                <a:ea typeface="Montserrat"/>
                <a:cs typeface="Montserrat"/>
                <a:sym typeface="Montserrat"/>
              </a:defRPr>
            </a:lvl7pPr>
            <a:lvl8pPr lvl="7">
              <a:spcBef>
                <a:spcPts val="0"/>
              </a:spcBef>
              <a:buClr>
                <a:schemeClr val="lt1"/>
              </a:buClr>
              <a:buSzPct val="100000"/>
              <a:buFont typeface="Montserrat"/>
              <a:buNone/>
              <a:defRPr sz="2800">
                <a:solidFill>
                  <a:schemeClr val="lt1"/>
                </a:solidFill>
                <a:latin typeface="Montserrat"/>
                <a:ea typeface="Montserrat"/>
                <a:cs typeface="Montserrat"/>
                <a:sym typeface="Montserrat"/>
              </a:defRPr>
            </a:lvl8pPr>
            <a:lvl9pPr lvl="8">
              <a:spcBef>
                <a:spcPts val="0"/>
              </a:spcBef>
              <a:buClr>
                <a:schemeClr val="lt1"/>
              </a:buClr>
              <a:buSzPct val="100000"/>
              <a:buFont typeface="Montserrat"/>
              <a:buNone/>
              <a:defRPr sz="2800">
                <a:solidFill>
                  <a:schemeClr val="lt1"/>
                </a:solidFill>
                <a:latin typeface="Montserrat"/>
                <a:ea typeface="Montserrat"/>
                <a:cs typeface="Montserrat"/>
                <a:sym typeface="Montserrat"/>
              </a:defRPr>
            </a:lvl9pPr>
          </a:lstStyle>
          <a:p>
            <a:r>
              <a:rPr lang="lv-LV" sz="4400" b="1" dirty="0">
                <a:solidFill>
                  <a:schemeClr val="accent1">
                    <a:lumMod val="60000"/>
                    <a:lumOff val="40000"/>
                  </a:schemeClr>
                </a:solidFill>
              </a:rPr>
              <a:t>PRODUCTS</a:t>
            </a:r>
            <a:br>
              <a:rPr lang="lv-LV" sz="4400" b="1" dirty="0">
                <a:solidFill>
                  <a:schemeClr val="accent1">
                    <a:lumMod val="60000"/>
                    <a:lumOff val="40000"/>
                  </a:schemeClr>
                </a:solidFill>
              </a:rPr>
            </a:br>
            <a:r>
              <a:rPr lang="lv-LV" sz="2000" b="1" dirty="0">
                <a:solidFill>
                  <a:schemeClr val="bg1"/>
                </a:solidFill>
              </a:rPr>
              <a:t>LIQUID HEATER </a:t>
            </a:r>
            <a:r>
              <a:rPr lang="lv-LV" sz="2000" b="1" dirty="0">
                <a:solidFill>
                  <a:srgbClr val="FFC000"/>
                </a:solidFill>
              </a:rPr>
              <a:t>BINAR 5S, 12 </a:t>
            </a:r>
            <a:r>
              <a:rPr lang="lv-LV" sz="2000" b="1" dirty="0" err="1">
                <a:solidFill>
                  <a:srgbClr val="FFC000"/>
                </a:solidFill>
              </a:rPr>
              <a:t>or</a:t>
            </a:r>
            <a:r>
              <a:rPr lang="lv-LV" sz="2000" b="1" dirty="0">
                <a:solidFill>
                  <a:srgbClr val="FFC000"/>
                </a:solidFill>
              </a:rPr>
              <a:t> 24V 5kW (DIESEL OR PETROL)</a:t>
            </a:r>
            <a:br>
              <a:rPr lang="lv-LV" sz="2000" b="1" dirty="0">
                <a:solidFill>
                  <a:srgbClr val="FFC000"/>
                </a:solidFill>
              </a:rPr>
            </a:br>
            <a:r>
              <a:rPr lang="lv-LV" sz="2000" b="1" dirty="0">
                <a:solidFill>
                  <a:srgbClr val="FFC000"/>
                </a:solidFill>
              </a:rPr>
              <a:t/>
            </a:r>
            <a:br>
              <a:rPr lang="lv-LV" sz="2000" b="1" dirty="0">
                <a:solidFill>
                  <a:srgbClr val="FFC000"/>
                </a:solidFill>
              </a:rPr>
            </a:br>
            <a:r>
              <a:rPr lang="en-US" sz="1400" dirty="0">
                <a:solidFill>
                  <a:schemeClr val="accent1">
                    <a:lumMod val="60000"/>
                    <a:lumOff val="40000"/>
                  </a:schemeClr>
                </a:solidFill>
              </a:rPr>
              <a:t>All heaters come with a complete universal installation kit</a:t>
            </a:r>
            <a:r>
              <a:rPr lang="lv-LV" sz="1400" dirty="0">
                <a:solidFill>
                  <a:schemeClr val="accent1">
                    <a:lumMod val="60000"/>
                    <a:lumOff val="40000"/>
                  </a:schemeClr>
                </a:solidFill>
              </a:rPr>
              <a:t>!</a:t>
            </a:r>
            <a:endParaRPr lang="en-US" sz="4400" b="1" dirty="0">
              <a:solidFill>
                <a:schemeClr val="accent1">
                  <a:lumMod val="60000"/>
                  <a:lumOff val="40000"/>
                </a:schemeClr>
              </a:solidFill>
            </a:endParaRPr>
          </a:p>
        </p:txBody>
      </p:sp>
      <p:pic>
        <p:nvPicPr>
          <p:cNvPr id="3" name="Attēls 2">
            <a:extLst>
              <a:ext uri="{FF2B5EF4-FFF2-40B4-BE49-F238E27FC236}">
                <a16:creationId xmlns="" xmlns:a16="http://schemas.microsoft.com/office/drawing/2014/main" id="{BF8A2712-BC8F-43E4-A6AA-46C6305C5A8A}"/>
              </a:ext>
            </a:extLst>
          </p:cNvPr>
          <p:cNvPicPr>
            <a:picLocks noChangeAspect="1"/>
          </p:cNvPicPr>
          <p:nvPr/>
        </p:nvPicPr>
        <p:blipFill>
          <a:blip r:embed="rId2"/>
          <a:stretch>
            <a:fillRect/>
          </a:stretch>
        </p:blipFill>
        <p:spPr>
          <a:xfrm>
            <a:off x="442694" y="2096713"/>
            <a:ext cx="3824506" cy="2308324"/>
          </a:xfrm>
          <a:prstGeom prst="rect">
            <a:avLst/>
          </a:prstGeom>
        </p:spPr>
      </p:pic>
    </p:spTree>
    <p:extLst>
      <p:ext uri="{BB962C8B-B14F-4D97-AF65-F5344CB8AC3E}">
        <p14:creationId xmlns:p14="http://schemas.microsoft.com/office/powerpoint/2010/main" val="847312467"/>
      </p:ext>
    </p:extLst>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3413</TotalTime>
  <Words>826</Words>
  <Application>Microsoft Office PowerPoint</Application>
  <PresentationFormat>On-screen Show (16:9)</PresentationFormat>
  <Paragraphs>146</Paragraphs>
  <Slides>19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Lato</vt:lpstr>
      <vt:lpstr>Montserrat</vt:lpstr>
      <vt:lpstr>Mongolian Baiti</vt:lpstr>
      <vt:lpstr>Focus</vt:lpstr>
      <vt:lpstr>PowerPoint Presentation</vt:lpstr>
      <vt:lpstr>ADVERS</vt:lpstr>
      <vt:lpstr>AUTOTERM</vt:lpstr>
      <vt:lpstr>PowerPoint Presentation</vt:lpstr>
      <vt:lpstr>PRODUCTS AIR HEATER PLANAR 2D, 12 or 24V 2kW (DIESEL)  All heaters come with a complete universal installation kit!</vt:lpstr>
      <vt:lpstr>PowerPoint Presentation</vt:lpstr>
      <vt:lpstr>PowerPoint Presentation</vt:lpstr>
      <vt:lpstr>PowerPoint Presentation</vt:lpstr>
      <vt:lpstr>PowerPoint Presentation</vt:lpstr>
      <vt:lpstr>PowerPoint Presentation</vt:lpstr>
      <vt:lpstr>ADVERS TECHNOLOGY</vt:lpstr>
      <vt:lpstr>ADVERS Industrial partners</vt:lpstr>
      <vt:lpstr>PowerPoint Presentation</vt:lpstr>
      <vt:lpstr>Certification</vt:lpstr>
      <vt:lpstr>COOPERATION BETWEEN AUTOTERM AND PARTNERS</vt:lpstr>
      <vt:lpstr>SERVICE COOPERATION BETWEEN  AUTOTERM AND PARTNERS</vt:lpstr>
      <vt:lpstr>SERVICE COOPERATION BETWEEN  AUTOTERM AND PARTNERS</vt:lpstr>
      <vt:lpstr>PERSONNEL TRAINING &amp; CERTIFICATION </vt:lpstr>
      <vt:lpstr>WE ARE READY    PLEASE CONTACT:  Tatiana Hodgkinson  Distribution manager t.velmeseva@autoterm.ru GSM +7 927 767 12 38  www.autoterm-europe.com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READY 2017</dc:title>
  <dc:creator>Amadeus</dc:creator>
  <cp:lastModifiedBy>User</cp:lastModifiedBy>
  <cp:revision>272</cp:revision>
  <dcterms:modified xsi:type="dcterms:W3CDTF">2018-06-26T10:10:26Z</dcterms:modified>
</cp:coreProperties>
</file>